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77" r:id="rId5"/>
    <p:sldId id="309" r:id="rId6"/>
    <p:sldId id="308" r:id="rId7"/>
    <p:sldId id="310" r:id="rId8"/>
    <p:sldId id="259" r:id="rId9"/>
    <p:sldId id="273" r:id="rId10"/>
    <p:sldId id="293" r:id="rId11"/>
    <p:sldId id="282" r:id="rId12"/>
    <p:sldId id="305" r:id="rId13"/>
    <p:sldId id="306" r:id="rId14"/>
    <p:sldId id="307" r:id="rId15"/>
    <p:sldId id="261" r:id="rId16"/>
    <p:sldId id="272" r:id="rId17"/>
    <p:sldId id="262" r:id="rId18"/>
    <p:sldId id="288" r:id="rId19"/>
    <p:sldId id="289" r:id="rId20"/>
    <p:sldId id="300" r:id="rId21"/>
    <p:sldId id="304" r:id="rId22"/>
    <p:sldId id="302" r:id="rId23"/>
    <p:sldId id="303" r:id="rId24"/>
    <p:sldId id="268" r:id="rId25"/>
    <p:sldId id="295" r:id="rId26"/>
    <p:sldId id="301" r:id="rId27"/>
    <p:sldId id="267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9816C2B4-E8F1-4BC1-9EAC-46617FD47E4C}">
          <p14:sldIdLst>
            <p14:sldId id="256"/>
          </p14:sldIdLst>
        </p14:section>
        <p14:section name="Contexte_NLP" id="{3C052374-C721-42DC-A74E-10279BDBFD99}">
          <p14:sldIdLst>
            <p14:sldId id="257"/>
            <p14:sldId id="258"/>
            <p14:sldId id="277"/>
            <p14:sldId id="309"/>
            <p14:sldId id="308"/>
            <p14:sldId id="310"/>
          </p14:sldIdLst>
        </p14:section>
        <p14:section name="Pré_traitement_NLP" id="{344A972E-7634-44FB-B083-50FCEFEFE88A}">
          <p14:sldIdLst>
            <p14:sldId id="259"/>
            <p14:sldId id="273"/>
            <p14:sldId id="293"/>
            <p14:sldId id="282"/>
            <p14:sldId id="305"/>
            <p14:sldId id="306"/>
            <p14:sldId id="307"/>
          </p14:sldIdLst>
        </p14:section>
        <p14:section name="Modèles_NLP" id="{5240A046-A996-44D6-B362-7BB001F1B237}">
          <p14:sldIdLst>
            <p14:sldId id="261"/>
            <p14:sldId id="272"/>
            <p14:sldId id="262"/>
            <p14:sldId id="288"/>
            <p14:sldId id="289"/>
            <p14:sldId id="300"/>
            <p14:sldId id="304"/>
            <p14:sldId id="302"/>
            <p14:sldId id="303"/>
          </p14:sldIdLst>
        </p14:section>
        <p14:section name="Classification_images" id="{CDC96E31-F0FC-4134-A841-7058165F90E1}">
          <p14:sldIdLst>
            <p14:sldId id="268"/>
            <p14:sldId id="295"/>
            <p14:sldId id="301"/>
          </p14:sldIdLst>
        </p14:section>
        <p14:section name="Conclusion" id="{09F5148B-64C1-4688-BBD2-182560342A7F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  <a:srgbClr val="4A999A"/>
    <a:srgbClr val="9A4B4A"/>
    <a:srgbClr val="999A4A"/>
    <a:srgbClr val="4B4A9A"/>
    <a:srgbClr val="4A719A"/>
    <a:srgbClr val="FFFFFF"/>
    <a:srgbClr val="51A4B2"/>
    <a:srgbClr val="504178"/>
    <a:srgbClr val="1F2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724" autoAdjust="0"/>
  </p:normalViewPr>
  <p:slideViewPr>
    <p:cSldViewPr snapToGrid="0">
      <p:cViewPr varScale="1">
        <p:scale>
          <a:sx n="49" d="100"/>
          <a:sy n="49" d="100"/>
        </p:scale>
        <p:origin x="1336" y="4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DFB48-9450-4CB2-98EC-9AB38B3B35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1C06206-437C-45BC-988F-FA24D5678DFA}">
      <dgm:prSet phldrT="[Texte]" phldr="0"/>
      <dgm:spPr/>
      <dgm:t>
        <a:bodyPr/>
        <a:lstStyle/>
        <a:p>
          <a:r>
            <a:rPr lang="fr-FR" dirty="0"/>
            <a:t>Finalité</a:t>
          </a:r>
        </a:p>
      </dgm:t>
    </dgm:pt>
    <dgm:pt modelId="{ACD915C5-504F-453B-8FB3-3FEFC67C84A2}" type="parTrans" cxnId="{273EF42E-8F45-4C17-A502-739AAF066C38}">
      <dgm:prSet/>
      <dgm:spPr/>
      <dgm:t>
        <a:bodyPr/>
        <a:lstStyle/>
        <a:p>
          <a:endParaRPr lang="fr-FR"/>
        </a:p>
      </dgm:t>
    </dgm:pt>
    <dgm:pt modelId="{3B00DB30-0F61-4242-86E6-E4E467865D73}" type="sibTrans" cxnId="{273EF42E-8F45-4C17-A502-739AAF066C38}">
      <dgm:prSet/>
      <dgm:spPr/>
      <dgm:t>
        <a:bodyPr/>
        <a:lstStyle/>
        <a:p>
          <a:endParaRPr lang="fr-FR"/>
        </a:p>
      </dgm:t>
    </dgm:pt>
    <dgm:pt modelId="{8C63F8BA-619C-4D38-AA5E-74EDB80DB4A7}">
      <dgm:prSet phldrT="[Texte]" phldr="0"/>
      <dgm:spPr/>
      <dgm:t>
        <a:bodyPr/>
        <a:lstStyle/>
        <a:p>
          <a:r>
            <a:rPr lang="fr-FR"/>
            <a:t>Pertinence et proportionnalité</a:t>
          </a:r>
          <a:endParaRPr lang="fr-FR" dirty="0"/>
        </a:p>
      </dgm:t>
    </dgm:pt>
    <dgm:pt modelId="{21FB4F39-5B3B-4BA4-8595-F90C1A11E5F2}" type="parTrans" cxnId="{78535EB0-F26A-4688-B54A-4770A0BD5E0C}">
      <dgm:prSet/>
      <dgm:spPr/>
      <dgm:t>
        <a:bodyPr/>
        <a:lstStyle/>
        <a:p>
          <a:endParaRPr lang="fr-FR"/>
        </a:p>
      </dgm:t>
    </dgm:pt>
    <dgm:pt modelId="{25ED2570-6DDD-44BF-B0ED-AD3CCF97A2DF}" type="sibTrans" cxnId="{78535EB0-F26A-4688-B54A-4770A0BD5E0C}">
      <dgm:prSet/>
      <dgm:spPr/>
      <dgm:t>
        <a:bodyPr/>
        <a:lstStyle/>
        <a:p>
          <a:endParaRPr lang="fr-FR"/>
        </a:p>
      </dgm:t>
    </dgm:pt>
    <dgm:pt modelId="{0DAD7941-EBDC-41D7-8CAB-CD6212E2A761}">
      <dgm:prSet phldrT="[Texte]" phldr="0"/>
      <dgm:spPr/>
      <dgm:t>
        <a:bodyPr/>
        <a:lstStyle/>
        <a:p>
          <a:r>
            <a:rPr lang="fr-FR" dirty="0"/>
            <a:t>Durée de conservation</a:t>
          </a:r>
        </a:p>
      </dgm:t>
    </dgm:pt>
    <dgm:pt modelId="{A57CF73A-62B7-46DA-83DB-C73AD0E73A04}" type="parTrans" cxnId="{EE40F56A-4092-40C8-8559-5E46F97AA40A}">
      <dgm:prSet/>
      <dgm:spPr/>
      <dgm:t>
        <a:bodyPr/>
        <a:lstStyle/>
        <a:p>
          <a:endParaRPr lang="fr-FR"/>
        </a:p>
      </dgm:t>
    </dgm:pt>
    <dgm:pt modelId="{81E1ED5F-4172-4062-8EEF-5FE574D2FB94}" type="sibTrans" cxnId="{EE40F56A-4092-40C8-8559-5E46F97AA40A}">
      <dgm:prSet/>
      <dgm:spPr/>
      <dgm:t>
        <a:bodyPr/>
        <a:lstStyle/>
        <a:p>
          <a:endParaRPr lang="fr-FR"/>
        </a:p>
      </dgm:t>
    </dgm:pt>
    <dgm:pt modelId="{99074521-3B65-4108-AFF3-D7894A60C2E0}">
      <dgm:prSet phldrT="[Texte]" phldr="0"/>
      <dgm:spPr/>
      <dgm:t>
        <a:bodyPr/>
        <a:lstStyle/>
        <a:p>
          <a:r>
            <a:rPr lang="fr-FR"/>
            <a:t>Sécurité et confidentialité</a:t>
          </a:r>
          <a:endParaRPr lang="fr-FR" dirty="0"/>
        </a:p>
      </dgm:t>
    </dgm:pt>
    <dgm:pt modelId="{E1C19F5B-9C63-4414-BA53-3685F614FD14}" type="parTrans" cxnId="{C49BB178-C0FC-4CAF-B797-F15A8BDCCE31}">
      <dgm:prSet/>
      <dgm:spPr/>
      <dgm:t>
        <a:bodyPr/>
        <a:lstStyle/>
        <a:p>
          <a:endParaRPr lang="fr-FR"/>
        </a:p>
      </dgm:t>
    </dgm:pt>
    <dgm:pt modelId="{213FD27C-EB5B-4877-99B2-9059FD317CAE}" type="sibTrans" cxnId="{C49BB178-C0FC-4CAF-B797-F15A8BDCCE31}">
      <dgm:prSet/>
      <dgm:spPr/>
      <dgm:t>
        <a:bodyPr/>
        <a:lstStyle/>
        <a:p>
          <a:endParaRPr lang="fr-FR"/>
        </a:p>
      </dgm:t>
    </dgm:pt>
    <dgm:pt modelId="{B81148E3-A2C2-4775-A45B-AF40674902D8}">
      <dgm:prSet phldrT="[Texte]" phldr="0"/>
      <dgm:spPr/>
      <dgm:t>
        <a:bodyPr/>
        <a:lstStyle/>
        <a:p>
          <a:r>
            <a:rPr lang="fr-FR" dirty="0"/>
            <a:t>Transparence et respect du droit des personnes</a:t>
          </a:r>
        </a:p>
      </dgm:t>
    </dgm:pt>
    <dgm:pt modelId="{B8A00E46-6174-46E0-9D1E-4F90E1628D52}" type="parTrans" cxnId="{CB28D5C0-7A29-4CED-A0F4-3C67B1ECE4B6}">
      <dgm:prSet/>
      <dgm:spPr/>
      <dgm:t>
        <a:bodyPr/>
        <a:lstStyle/>
        <a:p>
          <a:endParaRPr lang="fr-FR"/>
        </a:p>
      </dgm:t>
    </dgm:pt>
    <dgm:pt modelId="{5C99706D-459D-4E32-B163-CE6E72A14326}" type="sibTrans" cxnId="{CB28D5C0-7A29-4CED-A0F4-3C67B1ECE4B6}">
      <dgm:prSet/>
      <dgm:spPr/>
      <dgm:t>
        <a:bodyPr/>
        <a:lstStyle/>
        <a:p>
          <a:endParaRPr lang="fr-FR"/>
        </a:p>
      </dgm:t>
    </dgm:pt>
    <dgm:pt modelId="{BF2FB1E8-6864-4E86-83EA-8609F83097D6}">
      <dgm:prSet phldrT="[Texte]" phldr="0"/>
      <dgm:spPr/>
      <dgm:t>
        <a:bodyPr/>
        <a:lstStyle/>
        <a:p>
          <a:r>
            <a:rPr lang="fr-FR"/>
            <a:t>Mise en conformité continuelle</a:t>
          </a:r>
          <a:endParaRPr lang="fr-FR" dirty="0"/>
        </a:p>
      </dgm:t>
    </dgm:pt>
    <dgm:pt modelId="{FBACD603-053C-4576-8BAA-6652B5FCB6EE}" type="parTrans" cxnId="{814E5732-8A39-4727-B623-51B52D20DB9A}">
      <dgm:prSet/>
      <dgm:spPr/>
      <dgm:t>
        <a:bodyPr/>
        <a:lstStyle/>
        <a:p>
          <a:endParaRPr lang="fr-FR"/>
        </a:p>
      </dgm:t>
    </dgm:pt>
    <dgm:pt modelId="{D5B1BFBD-50B1-4E56-9592-5C21E4C93303}" type="sibTrans" cxnId="{814E5732-8A39-4727-B623-51B52D20DB9A}">
      <dgm:prSet/>
      <dgm:spPr/>
      <dgm:t>
        <a:bodyPr/>
        <a:lstStyle/>
        <a:p>
          <a:endParaRPr lang="fr-FR"/>
        </a:p>
      </dgm:t>
    </dgm:pt>
    <dgm:pt modelId="{C2435596-A392-4D0D-BA51-5730643B76CF}" type="pres">
      <dgm:prSet presAssocID="{BCBDFB48-9450-4CB2-98EC-9AB38B3B3501}" presName="linear" presStyleCnt="0">
        <dgm:presLayoutVars>
          <dgm:animLvl val="lvl"/>
          <dgm:resizeHandles val="exact"/>
        </dgm:presLayoutVars>
      </dgm:prSet>
      <dgm:spPr/>
    </dgm:pt>
    <dgm:pt modelId="{F43DC366-FC7B-4303-904D-69B0C04476FB}" type="pres">
      <dgm:prSet presAssocID="{21C06206-437C-45BC-988F-FA24D5678DF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0E96319-7ABF-4A3F-B80E-D69CE8F66CAC}" type="pres">
      <dgm:prSet presAssocID="{3B00DB30-0F61-4242-86E6-E4E467865D73}" presName="spacer" presStyleCnt="0"/>
      <dgm:spPr/>
    </dgm:pt>
    <dgm:pt modelId="{C1D6C47E-8A09-4A4E-B923-175290430377}" type="pres">
      <dgm:prSet presAssocID="{8C63F8BA-619C-4D38-AA5E-74EDB80DB4A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0546563-1554-4914-ACAD-437251440B42}" type="pres">
      <dgm:prSet presAssocID="{25ED2570-6DDD-44BF-B0ED-AD3CCF97A2DF}" presName="spacer" presStyleCnt="0"/>
      <dgm:spPr/>
    </dgm:pt>
    <dgm:pt modelId="{A71044D2-CAB6-41ED-ACD0-976F0A2DC719}" type="pres">
      <dgm:prSet presAssocID="{0DAD7941-EBDC-41D7-8CAB-CD6212E2A76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55F3F9-4370-47D7-9715-A0693D7A7296}" type="pres">
      <dgm:prSet presAssocID="{81E1ED5F-4172-4062-8EEF-5FE574D2FB94}" presName="spacer" presStyleCnt="0"/>
      <dgm:spPr/>
    </dgm:pt>
    <dgm:pt modelId="{AD9ABCC0-0248-4FBF-B42C-40E9C9486698}" type="pres">
      <dgm:prSet presAssocID="{99074521-3B65-4108-AFF3-D7894A60C2E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6A9853C-A4D6-47C6-AA08-E310F8419B67}" type="pres">
      <dgm:prSet presAssocID="{213FD27C-EB5B-4877-99B2-9059FD317CAE}" presName="spacer" presStyleCnt="0"/>
      <dgm:spPr/>
    </dgm:pt>
    <dgm:pt modelId="{FA7BF9DA-4C00-4661-B241-9B0C3C41C004}" type="pres">
      <dgm:prSet presAssocID="{B81148E3-A2C2-4775-A45B-AF40674902D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0A0D750-0653-4234-AD8C-F1B890AB5577}" type="pres">
      <dgm:prSet presAssocID="{5C99706D-459D-4E32-B163-CE6E72A14326}" presName="spacer" presStyleCnt="0"/>
      <dgm:spPr/>
    </dgm:pt>
    <dgm:pt modelId="{5D201D42-34D2-4FEA-8BC3-04641C9AC369}" type="pres">
      <dgm:prSet presAssocID="{BF2FB1E8-6864-4E86-83EA-8609F83097D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E427127-ED8D-4774-B390-DAB909F83333}" type="presOf" srcId="{BF2FB1E8-6864-4E86-83EA-8609F83097D6}" destId="{5D201D42-34D2-4FEA-8BC3-04641C9AC369}" srcOrd="0" destOrd="0" presId="urn:microsoft.com/office/officeart/2005/8/layout/vList2"/>
    <dgm:cxn modelId="{273EF42E-8F45-4C17-A502-739AAF066C38}" srcId="{BCBDFB48-9450-4CB2-98EC-9AB38B3B3501}" destId="{21C06206-437C-45BC-988F-FA24D5678DFA}" srcOrd="0" destOrd="0" parTransId="{ACD915C5-504F-453B-8FB3-3FEFC67C84A2}" sibTransId="{3B00DB30-0F61-4242-86E6-E4E467865D73}"/>
    <dgm:cxn modelId="{814E5732-8A39-4727-B623-51B52D20DB9A}" srcId="{BCBDFB48-9450-4CB2-98EC-9AB38B3B3501}" destId="{BF2FB1E8-6864-4E86-83EA-8609F83097D6}" srcOrd="5" destOrd="0" parTransId="{FBACD603-053C-4576-8BAA-6652B5FCB6EE}" sibTransId="{D5B1BFBD-50B1-4E56-9592-5C21E4C93303}"/>
    <dgm:cxn modelId="{EE40F56A-4092-40C8-8559-5E46F97AA40A}" srcId="{BCBDFB48-9450-4CB2-98EC-9AB38B3B3501}" destId="{0DAD7941-EBDC-41D7-8CAB-CD6212E2A761}" srcOrd="2" destOrd="0" parTransId="{A57CF73A-62B7-46DA-83DB-C73AD0E73A04}" sibTransId="{81E1ED5F-4172-4062-8EEF-5FE574D2FB94}"/>
    <dgm:cxn modelId="{407BD270-430B-47C4-9520-3E79F73801BD}" type="presOf" srcId="{B81148E3-A2C2-4775-A45B-AF40674902D8}" destId="{FA7BF9DA-4C00-4661-B241-9B0C3C41C004}" srcOrd="0" destOrd="0" presId="urn:microsoft.com/office/officeart/2005/8/layout/vList2"/>
    <dgm:cxn modelId="{C49BB178-C0FC-4CAF-B797-F15A8BDCCE31}" srcId="{BCBDFB48-9450-4CB2-98EC-9AB38B3B3501}" destId="{99074521-3B65-4108-AFF3-D7894A60C2E0}" srcOrd="3" destOrd="0" parTransId="{E1C19F5B-9C63-4414-BA53-3685F614FD14}" sibTransId="{213FD27C-EB5B-4877-99B2-9059FD317CAE}"/>
    <dgm:cxn modelId="{78535EB0-F26A-4688-B54A-4770A0BD5E0C}" srcId="{BCBDFB48-9450-4CB2-98EC-9AB38B3B3501}" destId="{8C63F8BA-619C-4D38-AA5E-74EDB80DB4A7}" srcOrd="1" destOrd="0" parTransId="{21FB4F39-5B3B-4BA4-8595-F90C1A11E5F2}" sibTransId="{25ED2570-6DDD-44BF-B0ED-AD3CCF97A2DF}"/>
    <dgm:cxn modelId="{CB28D5C0-7A29-4CED-A0F4-3C67B1ECE4B6}" srcId="{BCBDFB48-9450-4CB2-98EC-9AB38B3B3501}" destId="{B81148E3-A2C2-4775-A45B-AF40674902D8}" srcOrd="4" destOrd="0" parTransId="{B8A00E46-6174-46E0-9D1E-4F90E1628D52}" sibTransId="{5C99706D-459D-4E32-B163-CE6E72A14326}"/>
    <dgm:cxn modelId="{A17A8BC4-724F-46D2-BDE4-051665B63A58}" type="presOf" srcId="{99074521-3B65-4108-AFF3-D7894A60C2E0}" destId="{AD9ABCC0-0248-4FBF-B42C-40E9C9486698}" srcOrd="0" destOrd="0" presId="urn:microsoft.com/office/officeart/2005/8/layout/vList2"/>
    <dgm:cxn modelId="{F7F83BCD-7800-4908-BC97-1722DC28A4B0}" type="presOf" srcId="{21C06206-437C-45BC-988F-FA24D5678DFA}" destId="{F43DC366-FC7B-4303-904D-69B0C04476FB}" srcOrd="0" destOrd="0" presId="urn:microsoft.com/office/officeart/2005/8/layout/vList2"/>
    <dgm:cxn modelId="{48B112D1-3882-4515-825F-B9F3E606FFA0}" type="presOf" srcId="{0DAD7941-EBDC-41D7-8CAB-CD6212E2A761}" destId="{A71044D2-CAB6-41ED-ACD0-976F0A2DC719}" srcOrd="0" destOrd="0" presId="urn:microsoft.com/office/officeart/2005/8/layout/vList2"/>
    <dgm:cxn modelId="{F29A79DB-6203-4EDC-8C00-95BF6F213D12}" type="presOf" srcId="{BCBDFB48-9450-4CB2-98EC-9AB38B3B3501}" destId="{C2435596-A392-4D0D-BA51-5730643B76CF}" srcOrd="0" destOrd="0" presId="urn:microsoft.com/office/officeart/2005/8/layout/vList2"/>
    <dgm:cxn modelId="{08F380DB-06F9-45C5-8EB2-B8EE099F3491}" type="presOf" srcId="{8C63F8BA-619C-4D38-AA5E-74EDB80DB4A7}" destId="{C1D6C47E-8A09-4A4E-B923-175290430377}" srcOrd="0" destOrd="0" presId="urn:microsoft.com/office/officeart/2005/8/layout/vList2"/>
    <dgm:cxn modelId="{AE061FC3-DD11-42A7-8421-F6AC7B87517B}" type="presParOf" srcId="{C2435596-A392-4D0D-BA51-5730643B76CF}" destId="{F43DC366-FC7B-4303-904D-69B0C04476FB}" srcOrd="0" destOrd="0" presId="urn:microsoft.com/office/officeart/2005/8/layout/vList2"/>
    <dgm:cxn modelId="{B20FBDDB-962D-493B-9A87-DD776E061552}" type="presParOf" srcId="{C2435596-A392-4D0D-BA51-5730643B76CF}" destId="{A0E96319-7ABF-4A3F-B80E-D69CE8F66CAC}" srcOrd="1" destOrd="0" presId="urn:microsoft.com/office/officeart/2005/8/layout/vList2"/>
    <dgm:cxn modelId="{AA76BF50-81B9-4650-B8C5-CC56B8508C52}" type="presParOf" srcId="{C2435596-A392-4D0D-BA51-5730643B76CF}" destId="{C1D6C47E-8A09-4A4E-B923-175290430377}" srcOrd="2" destOrd="0" presId="urn:microsoft.com/office/officeart/2005/8/layout/vList2"/>
    <dgm:cxn modelId="{FE0B54A5-2CBF-43EF-89EE-C30043F18965}" type="presParOf" srcId="{C2435596-A392-4D0D-BA51-5730643B76CF}" destId="{30546563-1554-4914-ACAD-437251440B42}" srcOrd="3" destOrd="0" presId="urn:microsoft.com/office/officeart/2005/8/layout/vList2"/>
    <dgm:cxn modelId="{6C97B5CD-F6A8-4D84-8BC7-9CC301925A21}" type="presParOf" srcId="{C2435596-A392-4D0D-BA51-5730643B76CF}" destId="{A71044D2-CAB6-41ED-ACD0-976F0A2DC719}" srcOrd="4" destOrd="0" presId="urn:microsoft.com/office/officeart/2005/8/layout/vList2"/>
    <dgm:cxn modelId="{D5F97D68-6FC2-4ACC-8B04-FA887077A179}" type="presParOf" srcId="{C2435596-A392-4D0D-BA51-5730643B76CF}" destId="{7455F3F9-4370-47D7-9715-A0693D7A7296}" srcOrd="5" destOrd="0" presId="urn:microsoft.com/office/officeart/2005/8/layout/vList2"/>
    <dgm:cxn modelId="{C78072D7-72F5-4CCB-B8B8-667BB37B226D}" type="presParOf" srcId="{C2435596-A392-4D0D-BA51-5730643B76CF}" destId="{AD9ABCC0-0248-4FBF-B42C-40E9C9486698}" srcOrd="6" destOrd="0" presId="urn:microsoft.com/office/officeart/2005/8/layout/vList2"/>
    <dgm:cxn modelId="{7779EC21-90F3-42C3-B456-E445A2DC34B8}" type="presParOf" srcId="{C2435596-A392-4D0D-BA51-5730643B76CF}" destId="{A6A9853C-A4D6-47C6-AA08-E310F8419B67}" srcOrd="7" destOrd="0" presId="urn:microsoft.com/office/officeart/2005/8/layout/vList2"/>
    <dgm:cxn modelId="{F8BC73CA-9867-4E86-BA43-6B33B8A76661}" type="presParOf" srcId="{C2435596-A392-4D0D-BA51-5730643B76CF}" destId="{FA7BF9DA-4C00-4661-B241-9B0C3C41C004}" srcOrd="8" destOrd="0" presId="urn:microsoft.com/office/officeart/2005/8/layout/vList2"/>
    <dgm:cxn modelId="{C1326925-33C3-4662-8F02-5C6C75C83AD3}" type="presParOf" srcId="{C2435596-A392-4D0D-BA51-5730643B76CF}" destId="{E0A0D750-0653-4234-AD8C-F1B890AB5577}" srcOrd="9" destOrd="0" presId="urn:microsoft.com/office/officeart/2005/8/layout/vList2"/>
    <dgm:cxn modelId="{20FFAAB2-1DFD-485A-B8F4-639022888F56}" type="presParOf" srcId="{C2435596-A392-4D0D-BA51-5730643B76CF}" destId="{5D201D42-34D2-4FEA-8BC3-04641C9AC36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FF06BF-AA27-4624-986B-6057C60C435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8AF7D46-ACAE-467F-8EB6-C5C355A736B6}">
      <dgm:prSet phldrT="[Texte]"/>
      <dgm:spPr/>
      <dgm:t>
        <a:bodyPr/>
        <a:lstStyle/>
        <a:p>
          <a:r>
            <a:rPr lang="fr-FR" dirty="0"/>
            <a:t>Nettoyage</a:t>
          </a:r>
        </a:p>
      </dgm:t>
    </dgm:pt>
    <dgm:pt modelId="{ABAD3746-C1DD-40EC-9BB4-47CA02223E7F}" type="parTrans" cxnId="{B5B55DBB-646F-4D9B-8DCB-BE81266D5F3E}">
      <dgm:prSet/>
      <dgm:spPr/>
      <dgm:t>
        <a:bodyPr/>
        <a:lstStyle/>
        <a:p>
          <a:endParaRPr lang="fr-FR"/>
        </a:p>
      </dgm:t>
    </dgm:pt>
    <dgm:pt modelId="{C900215A-BF31-4A1C-9F33-F7E4B362F441}" type="sibTrans" cxnId="{B5B55DBB-646F-4D9B-8DCB-BE81266D5F3E}">
      <dgm:prSet/>
      <dgm:spPr/>
      <dgm:t>
        <a:bodyPr/>
        <a:lstStyle/>
        <a:p>
          <a:endParaRPr lang="fr-FR"/>
        </a:p>
      </dgm:t>
    </dgm:pt>
    <dgm:pt modelId="{0038C44B-948A-4DDC-8DF2-7709D76507BD}">
      <dgm:prSet phldrT="[Texte]"/>
      <dgm:spPr/>
      <dgm:t>
        <a:bodyPr/>
        <a:lstStyle/>
        <a:p>
          <a:r>
            <a:rPr lang="fr-FR" dirty="0"/>
            <a:t>Lemmatisation</a:t>
          </a:r>
        </a:p>
      </dgm:t>
    </dgm:pt>
    <dgm:pt modelId="{56D9524A-72CE-477D-8265-25D503B4F89F}" type="parTrans" cxnId="{6D25C121-A7EF-4CDA-A251-818DD18C1E36}">
      <dgm:prSet/>
      <dgm:spPr/>
      <dgm:t>
        <a:bodyPr/>
        <a:lstStyle/>
        <a:p>
          <a:endParaRPr lang="fr-FR"/>
        </a:p>
      </dgm:t>
    </dgm:pt>
    <dgm:pt modelId="{800662D5-702C-4FA9-9A08-62C38C976524}" type="sibTrans" cxnId="{6D25C121-A7EF-4CDA-A251-818DD18C1E36}">
      <dgm:prSet/>
      <dgm:spPr/>
      <dgm:t>
        <a:bodyPr/>
        <a:lstStyle/>
        <a:p>
          <a:endParaRPr lang="fr-FR"/>
        </a:p>
      </dgm:t>
    </dgm:pt>
    <dgm:pt modelId="{9D25308D-4F94-40DF-B23B-8B7F7DED0F45}">
      <dgm:prSet phldrT="[Texte]"/>
      <dgm:spPr/>
      <dgm:t>
        <a:bodyPr/>
        <a:lstStyle/>
        <a:p>
          <a:r>
            <a:rPr lang="fr-FR" dirty="0" err="1"/>
            <a:t>Stemming</a:t>
          </a:r>
          <a:endParaRPr lang="fr-FR" dirty="0"/>
        </a:p>
      </dgm:t>
    </dgm:pt>
    <dgm:pt modelId="{0E1AD8F0-DC60-47D4-B06A-3E324988A52C}" type="parTrans" cxnId="{CF9E29D5-06FA-469F-A992-06F4D85DA9A8}">
      <dgm:prSet/>
      <dgm:spPr/>
      <dgm:t>
        <a:bodyPr/>
        <a:lstStyle/>
        <a:p>
          <a:endParaRPr lang="fr-FR"/>
        </a:p>
      </dgm:t>
    </dgm:pt>
    <dgm:pt modelId="{EF6355E9-26D9-45B7-A27D-8AC85B673B30}" type="sibTrans" cxnId="{CF9E29D5-06FA-469F-A992-06F4D85DA9A8}">
      <dgm:prSet/>
      <dgm:spPr/>
      <dgm:t>
        <a:bodyPr/>
        <a:lstStyle/>
        <a:p>
          <a:endParaRPr lang="fr-FR"/>
        </a:p>
      </dgm:t>
    </dgm:pt>
    <dgm:pt modelId="{B479BD6F-72B1-4535-B75F-1610A873E82D}">
      <dgm:prSet phldrT="[Texte]"/>
      <dgm:spPr/>
      <dgm:t>
        <a:bodyPr/>
        <a:lstStyle/>
        <a:p>
          <a:r>
            <a:rPr lang="fr-FR" dirty="0" err="1"/>
            <a:t>Stopwords</a:t>
          </a:r>
          <a:endParaRPr lang="fr-FR" dirty="0"/>
        </a:p>
      </dgm:t>
    </dgm:pt>
    <dgm:pt modelId="{3912A851-A087-4A6C-9A08-5498F898CD54}" type="parTrans" cxnId="{3C810EEA-C979-468E-ADDA-BE4C649013F0}">
      <dgm:prSet/>
      <dgm:spPr/>
      <dgm:t>
        <a:bodyPr/>
        <a:lstStyle/>
        <a:p>
          <a:endParaRPr lang="fr-FR"/>
        </a:p>
      </dgm:t>
    </dgm:pt>
    <dgm:pt modelId="{451ADC71-D97C-44FD-BA82-2E7C79DAB5A0}" type="sibTrans" cxnId="{3C810EEA-C979-468E-ADDA-BE4C649013F0}">
      <dgm:prSet/>
      <dgm:spPr/>
      <dgm:t>
        <a:bodyPr/>
        <a:lstStyle/>
        <a:p>
          <a:endParaRPr lang="fr-FR"/>
        </a:p>
      </dgm:t>
    </dgm:pt>
    <dgm:pt modelId="{ED5D6ADE-FD56-43A8-93AE-2491ECCCA638}">
      <dgm:prSet phldrT="[Texte]"/>
      <dgm:spPr/>
      <dgm:t>
        <a:bodyPr/>
        <a:lstStyle/>
        <a:p>
          <a:r>
            <a:rPr lang="fr-FR" dirty="0" err="1"/>
            <a:t>Tokenization</a:t>
          </a:r>
          <a:endParaRPr lang="fr-FR" dirty="0"/>
        </a:p>
      </dgm:t>
    </dgm:pt>
    <dgm:pt modelId="{660DBB48-7C9A-4EA3-A855-C114F005AD6B}" type="parTrans" cxnId="{EA61EBA3-F20E-46EF-9BF2-A9441FD6E0B1}">
      <dgm:prSet/>
      <dgm:spPr/>
      <dgm:t>
        <a:bodyPr/>
        <a:lstStyle/>
        <a:p>
          <a:endParaRPr lang="fr-FR"/>
        </a:p>
      </dgm:t>
    </dgm:pt>
    <dgm:pt modelId="{F684AB44-DF06-4282-BD01-972CE4458E11}" type="sibTrans" cxnId="{EA61EBA3-F20E-46EF-9BF2-A9441FD6E0B1}">
      <dgm:prSet/>
      <dgm:spPr/>
      <dgm:t>
        <a:bodyPr/>
        <a:lstStyle/>
        <a:p>
          <a:endParaRPr lang="fr-FR"/>
        </a:p>
      </dgm:t>
    </dgm:pt>
    <dgm:pt modelId="{AF12D9EB-3F8C-45B1-8477-52ACBF4FE9B2}" type="pres">
      <dgm:prSet presAssocID="{3BFF06BF-AA27-4624-986B-6057C60C4358}" presName="Name0" presStyleCnt="0">
        <dgm:presLayoutVars>
          <dgm:dir/>
          <dgm:animLvl val="lvl"/>
          <dgm:resizeHandles val="exact"/>
        </dgm:presLayoutVars>
      </dgm:prSet>
      <dgm:spPr/>
    </dgm:pt>
    <dgm:pt modelId="{84657C3D-1329-4E88-AF11-42F2FA4B4D95}" type="pres">
      <dgm:prSet presAssocID="{38AF7D46-ACAE-467F-8EB6-C5C355A736B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3E89BAC-AA61-4CBD-A4E8-A26340FCFD37}" type="pres">
      <dgm:prSet presAssocID="{C900215A-BF31-4A1C-9F33-F7E4B362F441}" presName="parTxOnlySpace" presStyleCnt="0"/>
      <dgm:spPr/>
    </dgm:pt>
    <dgm:pt modelId="{63473CC7-6ED1-47E5-9B2E-C01E9C15AA97}" type="pres">
      <dgm:prSet presAssocID="{0038C44B-948A-4DDC-8DF2-7709D76507B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09551D7-1561-425E-A7AC-E1103AD751F6}" type="pres">
      <dgm:prSet presAssocID="{800662D5-702C-4FA9-9A08-62C38C976524}" presName="parTxOnlySpace" presStyleCnt="0"/>
      <dgm:spPr/>
    </dgm:pt>
    <dgm:pt modelId="{FBDE50F5-BB1D-4D5F-8A56-3D9457515CA6}" type="pres">
      <dgm:prSet presAssocID="{9D25308D-4F94-40DF-B23B-8B7F7DED0F4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AC00A20-8248-4916-A2B6-E4D7E4AD4E65}" type="pres">
      <dgm:prSet presAssocID="{EF6355E9-26D9-45B7-A27D-8AC85B673B30}" presName="parTxOnlySpace" presStyleCnt="0"/>
      <dgm:spPr/>
    </dgm:pt>
    <dgm:pt modelId="{E5D86D7E-D97A-4FC9-9046-14179A56BF97}" type="pres">
      <dgm:prSet presAssocID="{B479BD6F-72B1-4535-B75F-1610A873E82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5DAADB-CDB2-471E-B58C-A2D7B9E31257}" type="pres">
      <dgm:prSet presAssocID="{451ADC71-D97C-44FD-BA82-2E7C79DAB5A0}" presName="parTxOnlySpace" presStyleCnt="0"/>
      <dgm:spPr/>
    </dgm:pt>
    <dgm:pt modelId="{96D86CB7-3E05-451F-99A8-BC0AEE012A86}" type="pres">
      <dgm:prSet presAssocID="{ED5D6ADE-FD56-43A8-93AE-2491ECCCA63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CA6F917-244D-4807-9A63-65FB0B06FC9F}" type="presOf" srcId="{9D25308D-4F94-40DF-B23B-8B7F7DED0F45}" destId="{FBDE50F5-BB1D-4D5F-8A56-3D9457515CA6}" srcOrd="0" destOrd="0" presId="urn:microsoft.com/office/officeart/2005/8/layout/chevron1"/>
    <dgm:cxn modelId="{C3AC8B19-941A-412B-A8DA-6DE47413F37E}" type="presOf" srcId="{B479BD6F-72B1-4535-B75F-1610A873E82D}" destId="{E5D86D7E-D97A-4FC9-9046-14179A56BF97}" srcOrd="0" destOrd="0" presId="urn:microsoft.com/office/officeart/2005/8/layout/chevron1"/>
    <dgm:cxn modelId="{2AC2DA1F-341D-4A7E-AF4E-9B7C6C061D39}" type="presOf" srcId="{0038C44B-948A-4DDC-8DF2-7709D76507BD}" destId="{63473CC7-6ED1-47E5-9B2E-C01E9C15AA97}" srcOrd="0" destOrd="0" presId="urn:microsoft.com/office/officeart/2005/8/layout/chevron1"/>
    <dgm:cxn modelId="{6D25C121-A7EF-4CDA-A251-818DD18C1E36}" srcId="{3BFF06BF-AA27-4624-986B-6057C60C4358}" destId="{0038C44B-948A-4DDC-8DF2-7709D76507BD}" srcOrd="1" destOrd="0" parTransId="{56D9524A-72CE-477D-8265-25D503B4F89F}" sibTransId="{800662D5-702C-4FA9-9A08-62C38C976524}"/>
    <dgm:cxn modelId="{9D949C4C-0BB0-4550-A547-55A265849719}" type="presOf" srcId="{38AF7D46-ACAE-467F-8EB6-C5C355A736B6}" destId="{84657C3D-1329-4E88-AF11-42F2FA4B4D95}" srcOrd="0" destOrd="0" presId="urn:microsoft.com/office/officeart/2005/8/layout/chevron1"/>
    <dgm:cxn modelId="{F650A34C-E396-476C-A1D3-8E07E2D60CFB}" type="presOf" srcId="{ED5D6ADE-FD56-43A8-93AE-2491ECCCA638}" destId="{96D86CB7-3E05-451F-99A8-BC0AEE012A86}" srcOrd="0" destOrd="0" presId="urn:microsoft.com/office/officeart/2005/8/layout/chevron1"/>
    <dgm:cxn modelId="{EA61EBA3-F20E-46EF-9BF2-A9441FD6E0B1}" srcId="{3BFF06BF-AA27-4624-986B-6057C60C4358}" destId="{ED5D6ADE-FD56-43A8-93AE-2491ECCCA638}" srcOrd="4" destOrd="0" parTransId="{660DBB48-7C9A-4EA3-A855-C114F005AD6B}" sibTransId="{F684AB44-DF06-4282-BD01-972CE4458E11}"/>
    <dgm:cxn modelId="{B5B55DBB-646F-4D9B-8DCB-BE81266D5F3E}" srcId="{3BFF06BF-AA27-4624-986B-6057C60C4358}" destId="{38AF7D46-ACAE-467F-8EB6-C5C355A736B6}" srcOrd="0" destOrd="0" parTransId="{ABAD3746-C1DD-40EC-9BB4-47CA02223E7F}" sibTransId="{C900215A-BF31-4A1C-9F33-F7E4B362F441}"/>
    <dgm:cxn modelId="{01B47AC0-0E2B-4AC9-AA6F-37BFE6278026}" type="presOf" srcId="{3BFF06BF-AA27-4624-986B-6057C60C4358}" destId="{AF12D9EB-3F8C-45B1-8477-52ACBF4FE9B2}" srcOrd="0" destOrd="0" presId="urn:microsoft.com/office/officeart/2005/8/layout/chevron1"/>
    <dgm:cxn modelId="{CF9E29D5-06FA-469F-A992-06F4D85DA9A8}" srcId="{3BFF06BF-AA27-4624-986B-6057C60C4358}" destId="{9D25308D-4F94-40DF-B23B-8B7F7DED0F45}" srcOrd="2" destOrd="0" parTransId="{0E1AD8F0-DC60-47D4-B06A-3E324988A52C}" sibTransId="{EF6355E9-26D9-45B7-A27D-8AC85B673B30}"/>
    <dgm:cxn modelId="{3C810EEA-C979-468E-ADDA-BE4C649013F0}" srcId="{3BFF06BF-AA27-4624-986B-6057C60C4358}" destId="{B479BD6F-72B1-4535-B75F-1610A873E82D}" srcOrd="3" destOrd="0" parTransId="{3912A851-A087-4A6C-9A08-5498F898CD54}" sibTransId="{451ADC71-D97C-44FD-BA82-2E7C79DAB5A0}"/>
    <dgm:cxn modelId="{ACAEF41F-F451-4D16-A4AB-08E45BC319E0}" type="presParOf" srcId="{AF12D9EB-3F8C-45B1-8477-52ACBF4FE9B2}" destId="{84657C3D-1329-4E88-AF11-42F2FA4B4D95}" srcOrd="0" destOrd="0" presId="urn:microsoft.com/office/officeart/2005/8/layout/chevron1"/>
    <dgm:cxn modelId="{E07DF88E-A748-4E0A-AC16-A3187884ECDA}" type="presParOf" srcId="{AF12D9EB-3F8C-45B1-8477-52ACBF4FE9B2}" destId="{03E89BAC-AA61-4CBD-A4E8-A26340FCFD37}" srcOrd="1" destOrd="0" presId="urn:microsoft.com/office/officeart/2005/8/layout/chevron1"/>
    <dgm:cxn modelId="{B3114057-E89D-47C7-8D94-18A2D64805DD}" type="presParOf" srcId="{AF12D9EB-3F8C-45B1-8477-52ACBF4FE9B2}" destId="{63473CC7-6ED1-47E5-9B2E-C01E9C15AA97}" srcOrd="2" destOrd="0" presId="urn:microsoft.com/office/officeart/2005/8/layout/chevron1"/>
    <dgm:cxn modelId="{A6B136E3-1C82-4159-80A3-CABD925ECD59}" type="presParOf" srcId="{AF12D9EB-3F8C-45B1-8477-52ACBF4FE9B2}" destId="{F09551D7-1561-425E-A7AC-E1103AD751F6}" srcOrd="3" destOrd="0" presId="urn:microsoft.com/office/officeart/2005/8/layout/chevron1"/>
    <dgm:cxn modelId="{EEF41D6B-B6C9-4BB6-9286-6CFD3AB44C23}" type="presParOf" srcId="{AF12D9EB-3F8C-45B1-8477-52ACBF4FE9B2}" destId="{FBDE50F5-BB1D-4D5F-8A56-3D9457515CA6}" srcOrd="4" destOrd="0" presId="urn:microsoft.com/office/officeart/2005/8/layout/chevron1"/>
    <dgm:cxn modelId="{18FA82DE-8B85-4613-8F29-CA217504FE44}" type="presParOf" srcId="{AF12D9EB-3F8C-45B1-8477-52ACBF4FE9B2}" destId="{3AC00A20-8248-4916-A2B6-E4D7E4AD4E65}" srcOrd="5" destOrd="0" presId="urn:microsoft.com/office/officeart/2005/8/layout/chevron1"/>
    <dgm:cxn modelId="{1E6D9838-8DB4-4498-A6AD-B63A0BA022D8}" type="presParOf" srcId="{AF12D9EB-3F8C-45B1-8477-52ACBF4FE9B2}" destId="{E5D86D7E-D97A-4FC9-9046-14179A56BF97}" srcOrd="6" destOrd="0" presId="urn:microsoft.com/office/officeart/2005/8/layout/chevron1"/>
    <dgm:cxn modelId="{3A2CDADD-E596-4C14-B4B6-529AB2001240}" type="presParOf" srcId="{AF12D9EB-3F8C-45B1-8477-52ACBF4FE9B2}" destId="{665DAADB-CDB2-471E-B58C-A2D7B9E31257}" srcOrd="7" destOrd="0" presId="urn:microsoft.com/office/officeart/2005/8/layout/chevron1"/>
    <dgm:cxn modelId="{A732B4BB-A43D-4F5F-B7CD-AB19C16089C1}" type="presParOf" srcId="{AF12D9EB-3F8C-45B1-8477-52ACBF4FE9B2}" destId="{96D86CB7-3E05-451F-99A8-BC0AEE012A8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FF06BF-AA27-4624-986B-6057C60C435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8AF7D46-ACAE-467F-8EB6-C5C355A736B6}">
      <dgm:prSet phldrT="[Texte]"/>
      <dgm:spPr/>
      <dgm:t>
        <a:bodyPr/>
        <a:lstStyle/>
        <a:p>
          <a:r>
            <a:rPr lang="fr-FR" dirty="0"/>
            <a:t>Encodage</a:t>
          </a:r>
        </a:p>
      </dgm:t>
    </dgm:pt>
    <dgm:pt modelId="{ABAD3746-C1DD-40EC-9BB4-47CA02223E7F}" type="parTrans" cxnId="{B5B55DBB-646F-4D9B-8DCB-BE81266D5F3E}">
      <dgm:prSet/>
      <dgm:spPr/>
      <dgm:t>
        <a:bodyPr/>
        <a:lstStyle/>
        <a:p>
          <a:endParaRPr lang="fr-FR"/>
        </a:p>
      </dgm:t>
    </dgm:pt>
    <dgm:pt modelId="{C900215A-BF31-4A1C-9F33-F7E4B362F441}" type="sibTrans" cxnId="{B5B55DBB-646F-4D9B-8DCB-BE81266D5F3E}">
      <dgm:prSet/>
      <dgm:spPr/>
      <dgm:t>
        <a:bodyPr/>
        <a:lstStyle/>
        <a:p>
          <a:endParaRPr lang="fr-FR"/>
        </a:p>
      </dgm:t>
    </dgm:pt>
    <dgm:pt modelId="{0038C44B-948A-4DDC-8DF2-7709D76507BD}">
      <dgm:prSet phldrT="[Texte]"/>
      <dgm:spPr/>
      <dgm:t>
        <a:bodyPr/>
        <a:lstStyle/>
        <a:p>
          <a:r>
            <a:rPr lang="fr-FR" dirty="0"/>
            <a:t>Réduction de dimension</a:t>
          </a:r>
        </a:p>
      </dgm:t>
    </dgm:pt>
    <dgm:pt modelId="{56D9524A-72CE-477D-8265-25D503B4F89F}" type="parTrans" cxnId="{6D25C121-A7EF-4CDA-A251-818DD18C1E36}">
      <dgm:prSet/>
      <dgm:spPr/>
      <dgm:t>
        <a:bodyPr/>
        <a:lstStyle/>
        <a:p>
          <a:endParaRPr lang="fr-FR"/>
        </a:p>
      </dgm:t>
    </dgm:pt>
    <dgm:pt modelId="{800662D5-702C-4FA9-9A08-62C38C976524}" type="sibTrans" cxnId="{6D25C121-A7EF-4CDA-A251-818DD18C1E36}">
      <dgm:prSet/>
      <dgm:spPr/>
      <dgm:t>
        <a:bodyPr/>
        <a:lstStyle/>
        <a:p>
          <a:endParaRPr lang="fr-FR"/>
        </a:p>
      </dgm:t>
    </dgm:pt>
    <dgm:pt modelId="{9D25308D-4F94-40DF-B23B-8B7F7DED0F45}">
      <dgm:prSet phldrT="[Texte]"/>
      <dgm:spPr/>
      <dgm:t>
        <a:bodyPr/>
        <a:lstStyle/>
        <a:p>
          <a:r>
            <a:rPr lang="fr-FR" dirty="0" err="1"/>
            <a:t>Clusterisation</a:t>
          </a:r>
          <a:endParaRPr lang="fr-FR" dirty="0"/>
        </a:p>
      </dgm:t>
    </dgm:pt>
    <dgm:pt modelId="{0E1AD8F0-DC60-47D4-B06A-3E324988A52C}" type="parTrans" cxnId="{CF9E29D5-06FA-469F-A992-06F4D85DA9A8}">
      <dgm:prSet/>
      <dgm:spPr/>
      <dgm:t>
        <a:bodyPr/>
        <a:lstStyle/>
        <a:p>
          <a:endParaRPr lang="fr-FR"/>
        </a:p>
      </dgm:t>
    </dgm:pt>
    <dgm:pt modelId="{EF6355E9-26D9-45B7-A27D-8AC85B673B30}" type="sibTrans" cxnId="{CF9E29D5-06FA-469F-A992-06F4D85DA9A8}">
      <dgm:prSet/>
      <dgm:spPr/>
      <dgm:t>
        <a:bodyPr/>
        <a:lstStyle/>
        <a:p>
          <a:endParaRPr lang="fr-FR"/>
        </a:p>
      </dgm:t>
    </dgm:pt>
    <dgm:pt modelId="{B479BD6F-72B1-4535-B75F-1610A873E82D}">
      <dgm:prSet phldrT="[Texte]"/>
      <dgm:spPr/>
      <dgm:t>
        <a:bodyPr/>
        <a:lstStyle/>
        <a:p>
          <a:r>
            <a:rPr lang="fr-FR" dirty="0"/>
            <a:t>Evaluation des </a:t>
          </a:r>
          <a:r>
            <a:rPr lang="fr-FR" dirty="0" err="1"/>
            <a:t>metrics</a:t>
          </a:r>
          <a:endParaRPr lang="fr-FR" dirty="0"/>
        </a:p>
      </dgm:t>
    </dgm:pt>
    <dgm:pt modelId="{3912A851-A087-4A6C-9A08-5498F898CD54}" type="parTrans" cxnId="{3C810EEA-C979-468E-ADDA-BE4C649013F0}">
      <dgm:prSet/>
      <dgm:spPr/>
      <dgm:t>
        <a:bodyPr/>
        <a:lstStyle/>
        <a:p>
          <a:endParaRPr lang="fr-FR"/>
        </a:p>
      </dgm:t>
    </dgm:pt>
    <dgm:pt modelId="{451ADC71-D97C-44FD-BA82-2E7C79DAB5A0}" type="sibTrans" cxnId="{3C810EEA-C979-468E-ADDA-BE4C649013F0}">
      <dgm:prSet/>
      <dgm:spPr/>
      <dgm:t>
        <a:bodyPr/>
        <a:lstStyle/>
        <a:p>
          <a:endParaRPr lang="fr-FR"/>
        </a:p>
      </dgm:t>
    </dgm:pt>
    <dgm:pt modelId="{ED5D6ADE-FD56-43A8-93AE-2491ECCCA638}">
      <dgm:prSet phldrT="[Texte]"/>
      <dgm:spPr/>
      <dgm:t>
        <a:bodyPr/>
        <a:lstStyle/>
        <a:p>
          <a:r>
            <a:rPr lang="fr-FR" dirty="0"/>
            <a:t>Visualisation</a:t>
          </a:r>
        </a:p>
      </dgm:t>
    </dgm:pt>
    <dgm:pt modelId="{660DBB48-7C9A-4EA3-A855-C114F005AD6B}" type="parTrans" cxnId="{EA61EBA3-F20E-46EF-9BF2-A9441FD6E0B1}">
      <dgm:prSet/>
      <dgm:spPr/>
      <dgm:t>
        <a:bodyPr/>
        <a:lstStyle/>
        <a:p>
          <a:endParaRPr lang="fr-FR"/>
        </a:p>
      </dgm:t>
    </dgm:pt>
    <dgm:pt modelId="{F684AB44-DF06-4282-BD01-972CE4458E11}" type="sibTrans" cxnId="{EA61EBA3-F20E-46EF-9BF2-A9441FD6E0B1}">
      <dgm:prSet/>
      <dgm:spPr/>
      <dgm:t>
        <a:bodyPr/>
        <a:lstStyle/>
        <a:p>
          <a:endParaRPr lang="fr-FR"/>
        </a:p>
      </dgm:t>
    </dgm:pt>
    <dgm:pt modelId="{AF12D9EB-3F8C-45B1-8477-52ACBF4FE9B2}" type="pres">
      <dgm:prSet presAssocID="{3BFF06BF-AA27-4624-986B-6057C60C4358}" presName="Name0" presStyleCnt="0">
        <dgm:presLayoutVars>
          <dgm:dir/>
          <dgm:animLvl val="lvl"/>
          <dgm:resizeHandles val="exact"/>
        </dgm:presLayoutVars>
      </dgm:prSet>
      <dgm:spPr/>
    </dgm:pt>
    <dgm:pt modelId="{84657C3D-1329-4E88-AF11-42F2FA4B4D95}" type="pres">
      <dgm:prSet presAssocID="{38AF7D46-ACAE-467F-8EB6-C5C355A736B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3E89BAC-AA61-4CBD-A4E8-A26340FCFD37}" type="pres">
      <dgm:prSet presAssocID="{C900215A-BF31-4A1C-9F33-F7E4B362F441}" presName="parTxOnlySpace" presStyleCnt="0"/>
      <dgm:spPr/>
    </dgm:pt>
    <dgm:pt modelId="{63473CC7-6ED1-47E5-9B2E-C01E9C15AA97}" type="pres">
      <dgm:prSet presAssocID="{0038C44B-948A-4DDC-8DF2-7709D76507B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09551D7-1561-425E-A7AC-E1103AD751F6}" type="pres">
      <dgm:prSet presAssocID="{800662D5-702C-4FA9-9A08-62C38C976524}" presName="parTxOnlySpace" presStyleCnt="0"/>
      <dgm:spPr/>
    </dgm:pt>
    <dgm:pt modelId="{FBDE50F5-BB1D-4D5F-8A56-3D9457515CA6}" type="pres">
      <dgm:prSet presAssocID="{9D25308D-4F94-40DF-B23B-8B7F7DED0F4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AC00A20-8248-4916-A2B6-E4D7E4AD4E65}" type="pres">
      <dgm:prSet presAssocID="{EF6355E9-26D9-45B7-A27D-8AC85B673B30}" presName="parTxOnlySpace" presStyleCnt="0"/>
      <dgm:spPr/>
    </dgm:pt>
    <dgm:pt modelId="{E5D86D7E-D97A-4FC9-9046-14179A56BF97}" type="pres">
      <dgm:prSet presAssocID="{B479BD6F-72B1-4535-B75F-1610A873E82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5DAADB-CDB2-471E-B58C-A2D7B9E31257}" type="pres">
      <dgm:prSet presAssocID="{451ADC71-D97C-44FD-BA82-2E7C79DAB5A0}" presName="parTxOnlySpace" presStyleCnt="0"/>
      <dgm:spPr/>
    </dgm:pt>
    <dgm:pt modelId="{96D86CB7-3E05-451F-99A8-BC0AEE012A86}" type="pres">
      <dgm:prSet presAssocID="{ED5D6ADE-FD56-43A8-93AE-2491ECCCA63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CA6F917-244D-4807-9A63-65FB0B06FC9F}" type="presOf" srcId="{9D25308D-4F94-40DF-B23B-8B7F7DED0F45}" destId="{FBDE50F5-BB1D-4D5F-8A56-3D9457515CA6}" srcOrd="0" destOrd="0" presId="urn:microsoft.com/office/officeart/2005/8/layout/chevron1"/>
    <dgm:cxn modelId="{C3AC8B19-941A-412B-A8DA-6DE47413F37E}" type="presOf" srcId="{B479BD6F-72B1-4535-B75F-1610A873E82D}" destId="{E5D86D7E-D97A-4FC9-9046-14179A56BF97}" srcOrd="0" destOrd="0" presId="urn:microsoft.com/office/officeart/2005/8/layout/chevron1"/>
    <dgm:cxn modelId="{2AC2DA1F-341D-4A7E-AF4E-9B7C6C061D39}" type="presOf" srcId="{0038C44B-948A-4DDC-8DF2-7709D76507BD}" destId="{63473CC7-6ED1-47E5-9B2E-C01E9C15AA97}" srcOrd="0" destOrd="0" presId="urn:microsoft.com/office/officeart/2005/8/layout/chevron1"/>
    <dgm:cxn modelId="{6D25C121-A7EF-4CDA-A251-818DD18C1E36}" srcId="{3BFF06BF-AA27-4624-986B-6057C60C4358}" destId="{0038C44B-948A-4DDC-8DF2-7709D76507BD}" srcOrd="1" destOrd="0" parTransId="{56D9524A-72CE-477D-8265-25D503B4F89F}" sibTransId="{800662D5-702C-4FA9-9A08-62C38C976524}"/>
    <dgm:cxn modelId="{9D949C4C-0BB0-4550-A547-55A265849719}" type="presOf" srcId="{38AF7D46-ACAE-467F-8EB6-C5C355A736B6}" destId="{84657C3D-1329-4E88-AF11-42F2FA4B4D95}" srcOrd="0" destOrd="0" presId="urn:microsoft.com/office/officeart/2005/8/layout/chevron1"/>
    <dgm:cxn modelId="{F650A34C-E396-476C-A1D3-8E07E2D60CFB}" type="presOf" srcId="{ED5D6ADE-FD56-43A8-93AE-2491ECCCA638}" destId="{96D86CB7-3E05-451F-99A8-BC0AEE012A86}" srcOrd="0" destOrd="0" presId="urn:microsoft.com/office/officeart/2005/8/layout/chevron1"/>
    <dgm:cxn modelId="{EA61EBA3-F20E-46EF-9BF2-A9441FD6E0B1}" srcId="{3BFF06BF-AA27-4624-986B-6057C60C4358}" destId="{ED5D6ADE-FD56-43A8-93AE-2491ECCCA638}" srcOrd="4" destOrd="0" parTransId="{660DBB48-7C9A-4EA3-A855-C114F005AD6B}" sibTransId="{F684AB44-DF06-4282-BD01-972CE4458E11}"/>
    <dgm:cxn modelId="{B5B55DBB-646F-4D9B-8DCB-BE81266D5F3E}" srcId="{3BFF06BF-AA27-4624-986B-6057C60C4358}" destId="{38AF7D46-ACAE-467F-8EB6-C5C355A736B6}" srcOrd="0" destOrd="0" parTransId="{ABAD3746-C1DD-40EC-9BB4-47CA02223E7F}" sibTransId="{C900215A-BF31-4A1C-9F33-F7E4B362F441}"/>
    <dgm:cxn modelId="{01B47AC0-0E2B-4AC9-AA6F-37BFE6278026}" type="presOf" srcId="{3BFF06BF-AA27-4624-986B-6057C60C4358}" destId="{AF12D9EB-3F8C-45B1-8477-52ACBF4FE9B2}" srcOrd="0" destOrd="0" presId="urn:microsoft.com/office/officeart/2005/8/layout/chevron1"/>
    <dgm:cxn modelId="{CF9E29D5-06FA-469F-A992-06F4D85DA9A8}" srcId="{3BFF06BF-AA27-4624-986B-6057C60C4358}" destId="{9D25308D-4F94-40DF-B23B-8B7F7DED0F45}" srcOrd="2" destOrd="0" parTransId="{0E1AD8F0-DC60-47D4-B06A-3E324988A52C}" sibTransId="{EF6355E9-26D9-45B7-A27D-8AC85B673B30}"/>
    <dgm:cxn modelId="{3C810EEA-C979-468E-ADDA-BE4C649013F0}" srcId="{3BFF06BF-AA27-4624-986B-6057C60C4358}" destId="{B479BD6F-72B1-4535-B75F-1610A873E82D}" srcOrd="3" destOrd="0" parTransId="{3912A851-A087-4A6C-9A08-5498F898CD54}" sibTransId="{451ADC71-D97C-44FD-BA82-2E7C79DAB5A0}"/>
    <dgm:cxn modelId="{ACAEF41F-F451-4D16-A4AB-08E45BC319E0}" type="presParOf" srcId="{AF12D9EB-3F8C-45B1-8477-52ACBF4FE9B2}" destId="{84657C3D-1329-4E88-AF11-42F2FA4B4D95}" srcOrd="0" destOrd="0" presId="urn:microsoft.com/office/officeart/2005/8/layout/chevron1"/>
    <dgm:cxn modelId="{E07DF88E-A748-4E0A-AC16-A3187884ECDA}" type="presParOf" srcId="{AF12D9EB-3F8C-45B1-8477-52ACBF4FE9B2}" destId="{03E89BAC-AA61-4CBD-A4E8-A26340FCFD37}" srcOrd="1" destOrd="0" presId="urn:microsoft.com/office/officeart/2005/8/layout/chevron1"/>
    <dgm:cxn modelId="{B3114057-E89D-47C7-8D94-18A2D64805DD}" type="presParOf" srcId="{AF12D9EB-3F8C-45B1-8477-52ACBF4FE9B2}" destId="{63473CC7-6ED1-47E5-9B2E-C01E9C15AA97}" srcOrd="2" destOrd="0" presId="urn:microsoft.com/office/officeart/2005/8/layout/chevron1"/>
    <dgm:cxn modelId="{A6B136E3-1C82-4159-80A3-CABD925ECD59}" type="presParOf" srcId="{AF12D9EB-3F8C-45B1-8477-52ACBF4FE9B2}" destId="{F09551D7-1561-425E-A7AC-E1103AD751F6}" srcOrd="3" destOrd="0" presId="urn:microsoft.com/office/officeart/2005/8/layout/chevron1"/>
    <dgm:cxn modelId="{EEF41D6B-B6C9-4BB6-9286-6CFD3AB44C23}" type="presParOf" srcId="{AF12D9EB-3F8C-45B1-8477-52ACBF4FE9B2}" destId="{FBDE50F5-BB1D-4D5F-8A56-3D9457515CA6}" srcOrd="4" destOrd="0" presId="urn:microsoft.com/office/officeart/2005/8/layout/chevron1"/>
    <dgm:cxn modelId="{18FA82DE-8B85-4613-8F29-CA217504FE44}" type="presParOf" srcId="{AF12D9EB-3F8C-45B1-8477-52ACBF4FE9B2}" destId="{3AC00A20-8248-4916-A2B6-E4D7E4AD4E65}" srcOrd="5" destOrd="0" presId="urn:microsoft.com/office/officeart/2005/8/layout/chevron1"/>
    <dgm:cxn modelId="{1E6D9838-8DB4-4498-A6AD-B63A0BA022D8}" type="presParOf" srcId="{AF12D9EB-3F8C-45B1-8477-52ACBF4FE9B2}" destId="{E5D86D7E-D97A-4FC9-9046-14179A56BF97}" srcOrd="6" destOrd="0" presId="urn:microsoft.com/office/officeart/2005/8/layout/chevron1"/>
    <dgm:cxn modelId="{3A2CDADD-E596-4C14-B4B6-529AB2001240}" type="presParOf" srcId="{AF12D9EB-3F8C-45B1-8477-52ACBF4FE9B2}" destId="{665DAADB-CDB2-471E-B58C-A2D7B9E31257}" srcOrd="7" destOrd="0" presId="urn:microsoft.com/office/officeart/2005/8/layout/chevron1"/>
    <dgm:cxn modelId="{A732B4BB-A43D-4F5F-B7CD-AB19C16089C1}" type="presParOf" srcId="{AF12D9EB-3F8C-45B1-8477-52ACBF4FE9B2}" destId="{96D86CB7-3E05-451F-99A8-BC0AEE012A8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FF06BF-AA27-4624-986B-6057C60C435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8AF7D46-ACAE-467F-8EB6-C5C355A736B6}">
      <dgm:prSet phldrT="[Texte]"/>
      <dgm:spPr/>
      <dgm:t>
        <a:bodyPr/>
        <a:lstStyle/>
        <a:p>
          <a:r>
            <a:rPr lang="fr-FR" dirty="0"/>
            <a:t>Normalisation</a:t>
          </a:r>
        </a:p>
      </dgm:t>
    </dgm:pt>
    <dgm:pt modelId="{ABAD3746-C1DD-40EC-9BB4-47CA02223E7F}" type="parTrans" cxnId="{B5B55DBB-646F-4D9B-8DCB-BE81266D5F3E}">
      <dgm:prSet/>
      <dgm:spPr/>
      <dgm:t>
        <a:bodyPr/>
        <a:lstStyle/>
        <a:p>
          <a:endParaRPr lang="fr-FR"/>
        </a:p>
      </dgm:t>
    </dgm:pt>
    <dgm:pt modelId="{C900215A-BF31-4A1C-9F33-F7E4B362F441}" type="sibTrans" cxnId="{B5B55DBB-646F-4D9B-8DCB-BE81266D5F3E}">
      <dgm:prSet/>
      <dgm:spPr/>
      <dgm:t>
        <a:bodyPr/>
        <a:lstStyle/>
        <a:p>
          <a:endParaRPr lang="fr-FR"/>
        </a:p>
      </dgm:t>
    </dgm:pt>
    <dgm:pt modelId="{0038C44B-948A-4DDC-8DF2-7709D76507BD}">
      <dgm:prSet phldrT="[Texte]"/>
      <dgm:spPr/>
      <dgm:t>
        <a:bodyPr/>
        <a:lstStyle/>
        <a:p>
          <a:r>
            <a:rPr lang="fr-FR" dirty="0"/>
            <a:t>Entrainement modèles</a:t>
          </a:r>
        </a:p>
      </dgm:t>
    </dgm:pt>
    <dgm:pt modelId="{56D9524A-72CE-477D-8265-25D503B4F89F}" type="parTrans" cxnId="{6D25C121-A7EF-4CDA-A251-818DD18C1E36}">
      <dgm:prSet/>
      <dgm:spPr/>
      <dgm:t>
        <a:bodyPr/>
        <a:lstStyle/>
        <a:p>
          <a:endParaRPr lang="fr-FR"/>
        </a:p>
      </dgm:t>
    </dgm:pt>
    <dgm:pt modelId="{800662D5-702C-4FA9-9A08-62C38C976524}" type="sibTrans" cxnId="{6D25C121-A7EF-4CDA-A251-818DD18C1E36}">
      <dgm:prSet/>
      <dgm:spPr/>
      <dgm:t>
        <a:bodyPr/>
        <a:lstStyle/>
        <a:p>
          <a:endParaRPr lang="fr-FR"/>
        </a:p>
      </dgm:t>
    </dgm:pt>
    <dgm:pt modelId="{B479BD6F-72B1-4535-B75F-1610A873E82D}">
      <dgm:prSet phldrT="[Texte]"/>
      <dgm:spPr/>
      <dgm:t>
        <a:bodyPr/>
        <a:lstStyle/>
        <a:p>
          <a:r>
            <a:rPr lang="fr-FR" dirty="0"/>
            <a:t>Evaluation des </a:t>
          </a:r>
          <a:r>
            <a:rPr lang="fr-FR" dirty="0" err="1"/>
            <a:t>metrics</a:t>
          </a:r>
          <a:endParaRPr lang="fr-FR" dirty="0"/>
        </a:p>
      </dgm:t>
    </dgm:pt>
    <dgm:pt modelId="{3912A851-A087-4A6C-9A08-5498F898CD54}" type="parTrans" cxnId="{3C810EEA-C979-468E-ADDA-BE4C649013F0}">
      <dgm:prSet/>
      <dgm:spPr/>
      <dgm:t>
        <a:bodyPr/>
        <a:lstStyle/>
        <a:p>
          <a:endParaRPr lang="fr-FR"/>
        </a:p>
      </dgm:t>
    </dgm:pt>
    <dgm:pt modelId="{451ADC71-D97C-44FD-BA82-2E7C79DAB5A0}" type="sibTrans" cxnId="{3C810EEA-C979-468E-ADDA-BE4C649013F0}">
      <dgm:prSet/>
      <dgm:spPr/>
      <dgm:t>
        <a:bodyPr/>
        <a:lstStyle/>
        <a:p>
          <a:endParaRPr lang="fr-FR"/>
        </a:p>
      </dgm:t>
    </dgm:pt>
    <dgm:pt modelId="{ED5D6ADE-FD56-43A8-93AE-2491ECCCA638}">
      <dgm:prSet phldrT="[Texte]"/>
      <dgm:spPr/>
      <dgm:t>
        <a:bodyPr/>
        <a:lstStyle/>
        <a:p>
          <a:r>
            <a:rPr lang="fr-FR" dirty="0"/>
            <a:t>Visualisation</a:t>
          </a:r>
        </a:p>
      </dgm:t>
    </dgm:pt>
    <dgm:pt modelId="{660DBB48-7C9A-4EA3-A855-C114F005AD6B}" type="parTrans" cxnId="{EA61EBA3-F20E-46EF-9BF2-A9441FD6E0B1}">
      <dgm:prSet/>
      <dgm:spPr/>
      <dgm:t>
        <a:bodyPr/>
        <a:lstStyle/>
        <a:p>
          <a:endParaRPr lang="fr-FR"/>
        </a:p>
      </dgm:t>
    </dgm:pt>
    <dgm:pt modelId="{F684AB44-DF06-4282-BD01-972CE4458E11}" type="sibTrans" cxnId="{EA61EBA3-F20E-46EF-9BF2-A9441FD6E0B1}">
      <dgm:prSet/>
      <dgm:spPr/>
      <dgm:t>
        <a:bodyPr/>
        <a:lstStyle/>
        <a:p>
          <a:endParaRPr lang="fr-FR"/>
        </a:p>
      </dgm:t>
    </dgm:pt>
    <dgm:pt modelId="{FE76EFC4-CB98-45F6-B3D6-D0C3CA711076}">
      <dgm:prSet phldrT="[Texte]"/>
      <dgm:spPr/>
      <dgm:t>
        <a:bodyPr/>
        <a:lstStyle/>
        <a:p>
          <a:r>
            <a:rPr lang="fr-FR" dirty="0"/>
            <a:t>Data augmentation</a:t>
          </a:r>
        </a:p>
      </dgm:t>
    </dgm:pt>
    <dgm:pt modelId="{E1B18F98-305A-446B-BC02-393F1279021B}" type="parTrans" cxnId="{E7EBF83E-D5C3-4E51-B511-1968BD7C1572}">
      <dgm:prSet/>
      <dgm:spPr/>
      <dgm:t>
        <a:bodyPr/>
        <a:lstStyle/>
        <a:p>
          <a:endParaRPr lang="fr-FR"/>
        </a:p>
      </dgm:t>
    </dgm:pt>
    <dgm:pt modelId="{35E26924-D82D-49CB-AD01-C895834AE704}" type="sibTrans" cxnId="{E7EBF83E-D5C3-4E51-B511-1968BD7C1572}">
      <dgm:prSet/>
      <dgm:spPr/>
      <dgm:t>
        <a:bodyPr/>
        <a:lstStyle/>
        <a:p>
          <a:endParaRPr lang="fr-FR"/>
        </a:p>
      </dgm:t>
    </dgm:pt>
    <dgm:pt modelId="{AF12D9EB-3F8C-45B1-8477-52ACBF4FE9B2}" type="pres">
      <dgm:prSet presAssocID="{3BFF06BF-AA27-4624-986B-6057C60C4358}" presName="Name0" presStyleCnt="0">
        <dgm:presLayoutVars>
          <dgm:dir/>
          <dgm:animLvl val="lvl"/>
          <dgm:resizeHandles val="exact"/>
        </dgm:presLayoutVars>
      </dgm:prSet>
      <dgm:spPr/>
    </dgm:pt>
    <dgm:pt modelId="{84657C3D-1329-4E88-AF11-42F2FA4B4D95}" type="pres">
      <dgm:prSet presAssocID="{38AF7D46-ACAE-467F-8EB6-C5C355A736B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3E89BAC-AA61-4CBD-A4E8-A26340FCFD37}" type="pres">
      <dgm:prSet presAssocID="{C900215A-BF31-4A1C-9F33-F7E4B362F441}" presName="parTxOnlySpace" presStyleCnt="0"/>
      <dgm:spPr/>
    </dgm:pt>
    <dgm:pt modelId="{63473CC7-6ED1-47E5-9B2E-C01E9C15AA97}" type="pres">
      <dgm:prSet presAssocID="{0038C44B-948A-4DDC-8DF2-7709D76507B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09551D7-1561-425E-A7AC-E1103AD751F6}" type="pres">
      <dgm:prSet presAssocID="{800662D5-702C-4FA9-9A08-62C38C976524}" presName="parTxOnlySpace" presStyleCnt="0"/>
      <dgm:spPr/>
    </dgm:pt>
    <dgm:pt modelId="{99081A17-CF6A-471B-9196-367317D99170}" type="pres">
      <dgm:prSet presAssocID="{FE76EFC4-CB98-45F6-B3D6-D0C3CA71107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5A4F565-DA84-4F9D-94FA-3DD3344B2846}" type="pres">
      <dgm:prSet presAssocID="{35E26924-D82D-49CB-AD01-C895834AE704}" presName="parTxOnlySpace" presStyleCnt="0"/>
      <dgm:spPr/>
    </dgm:pt>
    <dgm:pt modelId="{E5D86D7E-D97A-4FC9-9046-14179A56BF97}" type="pres">
      <dgm:prSet presAssocID="{B479BD6F-72B1-4535-B75F-1610A873E82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5DAADB-CDB2-471E-B58C-A2D7B9E31257}" type="pres">
      <dgm:prSet presAssocID="{451ADC71-D97C-44FD-BA82-2E7C79DAB5A0}" presName="parTxOnlySpace" presStyleCnt="0"/>
      <dgm:spPr/>
    </dgm:pt>
    <dgm:pt modelId="{96D86CB7-3E05-451F-99A8-BC0AEE012A86}" type="pres">
      <dgm:prSet presAssocID="{ED5D6ADE-FD56-43A8-93AE-2491ECCCA63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3AC8B19-941A-412B-A8DA-6DE47413F37E}" type="presOf" srcId="{B479BD6F-72B1-4535-B75F-1610A873E82D}" destId="{E5D86D7E-D97A-4FC9-9046-14179A56BF97}" srcOrd="0" destOrd="0" presId="urn:microsoft.com/office/officeart/2005/8/layout/chevron1"/>
    <dgm:cxn modelId="{2AC2DA1F-341D-4A7E-AF4E-9B7C6C061D39}" type="presOf" srcId="{0038C44B-948A-4DDC-8DF2-7709D76507BD}" destId="{63473CC7-6ED1-47E5-9B2E-C01E9C15AA97}" srcOrd="0" destOrd="0" presId="urn:microsoft.com/office/officeart/2005/8/layout/chevron1"/>
    <dgm:cxn modelId="{6D25C121-A7EF-4CDA-A251-818DD18C1E36}" srcId="{3BFF06BF-AA27-4624-986B-6057C60C4358}" destId="{0038C44B-948A-4DDC-8DF2-7709D76507BD}" srcOrd="1" destOrd="0" parTransId="{56D9524A-72CE-477D-8265-25D503B4F89F}" sibTransId="{800662D5-702C-4FA9-9A08-62C38C976524}"/>
    <dgm:cxn modelId="{E7EBF83E-D5C3-4E51-B511-1968BD7C1572}" srcId="{3BFF06BF-AA27-4624-986B-6057C60C4358}" destId="{FE76EFC4-CB98-45F6-B3D6-D0C3CA711076}" srcOrd="2" destOrd="0" parTransId="{E1B18F98-305A-446B-BC02-393F1279021B}" sibTransId="{35E26924-D82D-49CB-AD01-C895834AE704}"/>
    <dgm:cxn modelId="{47C16F64-CDAB-45B6-87D6-0C2F88B84E59}" type="presOf" srcId="{FE76EFC4-CB98-45F6-B3D6-D0C3CA711076}" destId="{99081A17-CF6A-471B-9196-367317D99170}" srcOrd="0" destOrd="0" presId="urn:microsoft.com/office/officeart/2005/8/layout/chevron1"/>
    <dgm:cxn modelId="{9D949C4C-0BB0-4550-A547-55A265849719}" type="presOf" srcId="{38AF7D46-ACAE-467F-8EB6-C5C355A736B6}" destId="{84657C3D-1329-4E88-AF11-42F2FA4B4D95}" srcOrd="0" destOrd="0" presId="urn:microsoft.com/office/officeart/2005/8/layout/chevron1"/>
    <dgm:cxn modelId="{F650A34C-E396-476C-A1D3-8E07E2D60CFB}" type="presOf" srcId="{ED5D6ADE-FD56-43A8-93AE-2491ECCCA638}" destId="{96D86CB7-3E05-451F-99A8-BC0AEE012A86}" srcOrd="0" destOrd="0" presId="urn:microsoft.com/office/officeart/2005/8/layout/chevron1"/>
    <dgm:cxn modelId="{EA61EBA3-F20E-46EF-9BF2-A9441FD6E0B1}" srcId="{3BFF06BF-AA27-4624-986B-6057C60C4358}" destId="{ED5D6ADE-FD56-43A8-93AE-2491ECCCA638}" srcOrd="4" destOrd="0" parTransId="{660DBB48-7C9A-4EA3-A855-C114F005AD6B}" sibTransId="{F684AB44-DF06-4282-BD01-972CE4458E11}"/>
    <dgm:cxn modelId="{B5B55DBB-646F-4D9B-8DCB-BE81266D5F3E}" srcId="{3BFF06BF-AA27-4624-986B-6057C60C4358}" destId="{38AF7D46-ACAE-467F-8EB6-C5C355A736B6}" srcOrd="0" destOrd="0" parTransId="{ABAD3746-C1DD-40EC-9BB4-47CA02223E7F}" sibTransId="{C900215A-BF31-4A1C-9F33-F7E4B362F441}"/>
    <dgm:cxn modelId="{01B47AC0-0E2B-4AC9-AA6F-37BFE6278026}" type="presOf" srcId="{3BFF06BF-AA27-4624-986B-6057C60C4358}" destId="{AF12D9EB-3F8C-45B1-8477-52ACBF4FE9B2}" srcOrd="0" destOrd="0" presId="urn:microsoft.com/office/officeart/2005/8/layout/chevron1"/>
    <dgm:cxn modelId="{3C810EEA-C979-468E-ADDA-BE4C649013F0}" srcId="{3BFF06BF-AA27-4624-986B-6057C60C4358}" destId="{B479BD6F-72B1-4535-B75F-1610A873E82D}" srcOrd="3" destOrd="0" parTransId="{3912A851-A087-4A6C-9A08-5498F898CD54}" sibTransId="{451ADC71-D97C-44FD-BA82-2E7C79DAB5A0}"/>
    <dgm:cxn modelId="{ACAEF41F-F451-4D16-A4AB-08E45BC319E0}" type="presParOf" srcId="{AF12D9EB-3F8C-45B1-8477-52ACBF4FE9B2}" destId="{84657C3D-1329-4E88-AF11-42F2FA4B4D95}" srcOrd="0" destOrd="0" presId="urn:microsoft.com/office/officeart/2005/8/layout/chevron1"/>
    <dgm:cxn modelId="{E07DF88E-A748-4E0A-AC16-A3187884ECDA}" type="presParOf" srcId="{AF12D9EB-3F8C-45B1-8477-52ACBF4FE9B2}" destId="{03E89BAC-AA61-4CBD-A4E8-A26340FCFD37}" srcOrd="1" destOrd="0" presId="urn:microsoft.com/office/officeart/2005/8/layout/chevron1"/>
    <dgm:cxn modelId="{B3114057-E89D-47C7-8D94-18A2D64805DD}" type="presParOf" srcId="{AF12D9EB-3F8C-45B1-8477-52ACBF4FE9B2}" destId="{63473CC7-6ED1-47E5-9B2E-C01E9C15AA97}" srcOrd="2" destOrd="0" presId="urn:microsoft.com/office/officeart/2005/8/layout/chevron1"/>
    <dgm:cxn modelId="{A6B136E3-1C82-4159-80A3-CABD925ECD59}" type="presParOf" srcId="{AF12D9EB-3F8C-45B1-8477-52ACBF4FE9B2}" destId="{F09551D7-1561-425E-A7AC-E1103AD751F6}" srcOrd="3" destOrd="0" presId="urn:microsoft.com/office/officeart/2005/8/layout/chevron1"/>
    <dgm:cxn modelId="{3BD18105-6EA0-462D-9ECB-609C52E5424F}" type="presParOf" srcId="{AF12D9EB-3F8C-45B1-8477-52ACBF4FE9B2}" destId="{99081A17-CF6A-471B-9196-367317D99170}" srcOrd="4" destOrd="0" presId="urn:microsoft.com/office/officeart/2005/8/layout/chevron1"/>
    <dgm:cxn modelId="{38F974F6-7EA3-4502-8A99-401B58E7BE62}" type="presParOf" srcId="{AF12D9EB-3F8C-45B1-8477-52ACBF4FE9B2}" destId="{F5A4F565-DA84-4F9D-94FA-3DD3344B2846}" srcOrd="5" destOrd="0" presId="urn:microsoft.com/office/officeart/2005/8/layout/chevron1"/>
    <dgm:cxn modelId="{1E6D9838-8DB4-4498-A6AD-B63A0BA022D8}" type="presParOf" srcId="{AF12D9EB-3F8C-45B1-8477-52ACBF4FE9B2}" destId="{E5D86D7E-D97A-4FC9-9046-14179A56BF97}" srcOrd="6" destOrd="0" presId="urn:microsoft.com/office/officeart/2005/8/layout/chevron1"/>
    <dgm:cxn modelId="{3A2CDADD-E596-4C14-B4B6-529AB2001240}" type="presParOf" srcId="{AF12D9EB-3F8C-45B1-8477-52ACBF4FE9B2}" destId="{665DAADB-CDB2-471E-B58C-A2D7B9E31257}" srcOrd="7" destOrd="0" presId="urn:microsoft.com/office/officeart/2005/8/layout/chevron1"/>
    <dgm:cxn modelId="{A732B4BB-A43D-4F5F-B7CD-AB19C16089C1}" type="presParOf" srcId="{AF12D9EB-3F8C-45B1-8477-52ACBF4FE9B2}" destId="{96D86CB7-3E05-451F-99A8-BC0AEE012A8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DC366-FC7B-4303-904D-69B0C04476FB}">
      <dsp:nvSpPr>
        <dsp:cNvPr id="0" name=""/>
        <dsp:cNvSpPr/>
      </dsp:nvSpPr>
      <dsp:spPr>
        <a:xfrm>
          <a:off x="0" y="287284"/>
          <a:ext cx="7852229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Finalité</a:t>
          </a:r>
        </a:p>
      </dsp:txBody>
      <dsp:txXfrm>
        <a:off x="34783" y="322067"/>
        <a:ext cx="7782663" cy="642964"/>
      </dsp:txXfrm>
    </dsp:sp>
    <dsp:sp modelId="{C1D6C47E-8A09-4A4E-B923-175290430377}">
      <dsp:nvSpPr>
        <dsp:cNvPr id="0" name=""/>
        <dsp:cNvSpPr/>
      </dsp:nvSpPr>
      <dsp:spPr>
        <a:xfrm>
          <a:off x="0" y="1083334"/>
          <a:ext cx="7852229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Pertinence et proportionnalité</a:t>
          </a:r>
          <a:endParaRPr lang="fr-FR" sz="2900" kern="1200" dirty="0"/>
        </a:p>
      </dsp:txBody>
      <dsp:txXfrm>
        <a:off x="34783" y="1118117"/>
        <a:ext cx="7782663" cy="642964"/>
      </dsp:txXfrm>
    </dsp:sp>
    <dsp:sp modelId="{A71044D2-CAB6-41ED-ACD0-976F0A2DC719}">
      <dsp:nvSpPr>
        <dsp:cNvPr id="0" name=""/>
        <dsp:cNvSpPr/>
      </dsp:nvSpPr>
      <dsp:spPr>
        <a:xfrm>
          <a:off x="0" y="1879384"/>
          <a:ext cx="7852229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Durée de conservation</a:t>
          </a:r>
        </a:p>
      </dsp:txBody>
      <dsp:txXfrm>
        <a:off x="34783" y="1914167"/>
        <a:ext cx="7782663" cy="642964"/>
      </dsp:txXfrm>
    </dsp:sp>
    <dsp:sp modelId="{AD9ABCC0-0248-4FBF-B42C-40E9C9486698}">
      <dsp:nvSpPr>
        <dsp:cNvPr id="0" name=""/>
        <dsp:cNvSpPr/>
      </dsp:nvSpPr>
      <dsp:spPr>
        <a:xfrm>
          <a:off x="0" y="2675434"/>
          <a:ext cx="7852229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Sécurité et confidentialité</a:t>
          </a:r>
          <a:endParaRPr lang="fr-FR" sz="2900" kern="1200" dirty="0"/>
        </a:p>
      </dsp:txBody>
      <dsp:txXfrm>
        <a:off x="34783" y="2710217"/>
        <a:ext cx="7782663" cy="642964"/>
      </dsp:txXfrm>
    </dsp:sp>
    <dsp:sp modelId="{FA7BF9DA-4C00-4661-B241-9B0C3C41C004}">
      <dsp:nvSpPr>
        <dsp:cNvPr id="0" name=""/>
        <dsp:cNvSpPr/>
      </dsp:nvSpPr>
      <dsp:spPr>
        <a:xfrm>
          <a:off x="0" y="3471485"/>
          <a:ext cx="7852229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Transparence et respect du droit des personnes</a:t>
          </a:r>
        </a:p>
      </dsp:txBody>
      <dsp:txXfrm>
        <a:off x="34783" y="3506268"/>
        <a:ext cx="7782663" cy="642964"/>
      </dsp:txXfrm>
    </dsp:sp>
    <dsp:sp modelId="{5D201D42-34D2-4FEA-8BC3-04641C9AC369}">
      <dsp:nvSpPr>
        <dsp:cNvPr id="0" name=""/>
        <dsp:cNvSpPr/>
      </dsp:nvSpPr>
      <dsp:spPr>
        <a:xfrm>
          <a:off x="0" y="4267535"/>
          <a:ext cx="7852229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Mise en conformité continuelle</a:t>
          </a:r>
          <a:endParaRPr lang="fr-FR" sz="2900" kern="1200" dirty="0"/>
        </a:p>
      </dsp:txBody>
      <dsp:txXfrm>
        <a:off x="34783" y="4302318"/>
        <a:ext cx="7782663" cy="642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57C3D-1329-4E88-AF11-42F2FA4B4D95}">
      <dsp:nvSpPr>
        <dsp:cNvPr id="0" name=""/>
        <dsp:cNvSpPr/>
      </dsp:nvSpPr>
      <dsp:spPr>
        <a:xfrm>
          <a:off x="291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Nettoyage</a:t>
          </a:r>
        </a:p>
      </dsp:txBody>
      <dsp:txXfrm>
        <a:off x="521886" y="2481933"/>
        <a:ext cx="1556913" cy="1037942"/>
      </dsp:txXfrm>
    </dsp:sp>
    <dsp:sp modelId="{63473CC7-6ED1-47E5-9B2E-C01E9C15AA97}">
      <dsp:nvSpPr>
        <dsp:cNvPr id="0" name=""/>
        <dsp:cNvSpPr/>
      </dsp:nvSpPr>
      <dsp:spPr>
        <a:xfrm>
          <a:off x="233828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Lemmatisation</a:t>
          </a:r>
        </a:p>
      </dsp:txBody>
      <dsp:txXfrm>
        <a:off x="2857256" y="2481933"/>
        <a:ext cx="1556913" cy="1037942"/>
      </dsp:txXfrm>
    </dsp:sp>
    <dsp:sp modelId="{FBDE50F5-BB1D-4D5F-8A56-3D9457515CA6}">
      <dsp:nvSpPr>
        <dsp:cNvPr id="0" name=""/>
        <dsp:cNvSpPr/>
      </dsp:nvSpPr>
      <dsp:spPr>
        <a:xfrm>
          <a:off x="467365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Stemming</a:t>
          </a:r>
          <a:endParaRPr lang="fr-FR" sz="1700" kern="1200" dirty="0"/>
        </a:p>
      </dsp:txBody>
      <dsp:txXfrm>
        <a:off x="5192626" y="2481933"/>
        <a:ext cx="1556913" cy="1037942"/>
      </dsp:txXfrm>
    </dsp:sp>
    <dsp:sp modelId="{E5D86D7E-D97A-4FC9-9046-14179A56BF97}">
      <dsp:nvSpPr>
        <dsp:cNvPr id="0" name=""/>
        <dsp:cNvSpPr/>
      </dsp:nvSpPr>
      <dsp:spPr>
        <a:xfrm>
          <a:off x="700902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Stopwords</a:t>
          </a:r>
          <a:endParaRPr lang="fr-FR" sz="1700" kern="1200" dirty="0"/>
        </a:p>
      </dsp:txBody>
      <dsp:txXfrm>
        <a:off x="7527996" y="2481933"/>
        <a:ext cx="1556913" cy="1037942"/>
      </dsp:txXfrm>
    </dsp:sp>
    <dsp:sp modelId="{96D86CB7-3E05-451F-99A8-BC0AEE012A86}">
      <dsp:nvSpPr>
        <dsp:cNvPr id="0" name=""/>
        <dsp:cNvSpPr/>
      </dsp:nvSpPr>
      <dsp:spPr>
        <a:xfrm>
          <a:off x="934439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Tokenization</a:t>
          </a:r>
          <a:endParaRPr lang="fr-FR" sz="1700" kern="1200" dirty="0"/>
        </a:p>
      </dsp:txBody>
      <dsp:txXfrm>
        <a:off x="9863366" y="2481933"/>
        <a:ext cx="1556913" cy="1037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57C3D-1329-4E88-AF11-42F2FA4B4D95}">
      <dsp:nvSpPr>
        <dsp:cNvPr id="0" name=""/>
        <dsp:cNvSpPr/>
      </dsp:nvSpPr>
      <dsp:spPr>
        <a:xfrm>
          <a:off x="291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Encodage</a:t>
          </a:r>
        </a:p>
      </dsp:txBody>
      <dsp:txXfrm>
        <a:off x="521886" y="2481933"/>
        <a:ext cx="1556913" cy="1037942"/>
      </dsp:txXfrm>
    </dsp:sp>
    <dsp:sp modelId="{63473CC7-6ED1-47E5-9B2E-C01E9C15AA97}">
      <dsp:nvSpPr>
        <dsp:cNvPr id="0" name=""/>
        <dsp:cNvSpPr/>
      </dsp:nvSpPr>
      <dsp:spPr>
        <a:xfrm>
          <a:off x="233828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Réduction de dimension</a:t>
          </a:r>
        </a:p>
      </dsp:txBody>
      <dsp:txXfrm>
        <a:off x="2857256" y="2481933"/>
        <a:ext cx="1556913" cy="1037942"/>
      </dsp:txXfrm>
    </dsp:sp>
    <dsp:sp modelId="{FBDE50F5-BB1D-4D5F-8A56-3D9457515CA6}">
      <dsp:nvSpPr>
        <dsp:cNvPr id="0" name=""/>
        <dsp:cNvSpPr/>
      </dsp:nvSpPr>
      <dsp:spPr>
        <a:xfrm>
          <a:off x="467365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Clusterisation</a:t>
          </a:r>
          <a:endParaRPr lang="fr-FR" sz="1800" kern="1200" dirty="0"/>
        </a:p>
      </dsp:txBody>
      <dsp:txXfrm>
        <a:off x="5192626" y="2481933"/>
        <a:ext cx="1556913" cy="1037942"/>
      </dsp:txXfrm>
    </dsp:sp>
    <dsp:sp modelId="{E5D86D7E-D97A-4FC9-9046-14179A56BF97}">
      <dsp:nvSpPr>
        <dsp:cNvPr id="0" name=""/>
        <dsp:cNvSpPr/>
      </dsp:nvSpPr>
      <dsp:spPr>
        <a:xfrm>
          <a:off x="700902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Evaluation des </a:t>
          </a:r>
          <a:r>
            <a:rPr lang="fr-FR" sz="1800" kern="1200" dirty="0" err="1"/>
            <a:t>metrics</a:t>
          </a:r>
          <a:endParaRPr lang="fr-FR" sz="1800" kern="1200" dirty="0"/>
        </a:p>
      </dsp:txBody>
      <dsp:txXfrm>
        <a:off x="7527996" y="2481933"/>
        <a:ext cx="1556913" cy="1037942"/>
      </dsp:txXfrm>
    </dsp:sp>
    <dsp:sp modelId="{96D86CB7-3E05-451F-99A8-BC0AEE012A86}">
      <dsp:nvSpPr>
        <dsp:cNvPr id="0" name=""/>
        <dsp:cNvSpPr/>
      </dsp:nvSpPr>
      <dsp:spPr>
        <a:xfrm>
          <a:off x="934439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Visualisation</a:t>
          </a:r>
        </a:p>
      </dsp:txBody>
      <dsp:txXfrm>
        <a:off x="9863366" y="2481933"/>
        <a:ext cx="1556913" cy="10379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57C3D-1329-4E88-AF11-42F2FA4B4D95}">
      <dsp:nvSpPr>
        <dsp:cNvPr id="0" name=""/>
        <dsp:cNvSpPr/>
      </dsp:nvSpPr>
      <dsp:spPr>
        <a:xfrm>
          <a:off x="291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Normalisation</a:t>
          </a:r>
        </a:p>
      </dsp:txBody>
      <dsp:txXfrm>
        <a:off x="521886" y="2481933"/>
        <a:ext cx="1556913" cy="1037942"/>
      </dsp:txXfrm>
    </dsp:sp>
    <dsp:sp modelId="{63473CC7-6ED1-47E5-9B2E-C01E9C15AA97}">
      <dsp:nvSpPr>
        <dsp:cNvPr id="0" name=""/>
        <dsp:cNvSpPr/>
      </dsp:nvSpPr>
      <dsp:spPr>
        <a:xfrm>
          <a:off x="233828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Entrainement modèles</a:t>
          </a:r>
        </a:p>
      </dsp:txBody>
      <dsp:txXfrm>
        <a:off x="2857256" y="2481933"/>
        <a:ext cx="1556913" cy="1037942"/>
      </dsp:txXfrm>
    </dsp:sp>
    <dsp:sp modelId="{99081A17-CF6A-471B-9196-367317D99170}">
      <dsp:nvSpPr>
        <dsp:cNvPr id="0" name=""/>
        <dsp:cNvSpPr/>
      </dsp:nvSpPr>
      <dsp:spPr>
        <a:xfrm>
          <a:off x="467365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Data augmentation</a:t>
          </a:r>
        </a:p>
      </dsp:txBody>
      <dsp:txXfrm>
        <a:off x="5192626" y="2481933"/>
        <a:ext cx="1556913" cy="1037942"/>
      </dsp:txXfrm>
    </dsp:sp>
    <dsp:sp modelId="{E5D86D7E-D97A-4FC9-9046-14179A56BF97}">
      <dsp:nvSpPr>
        <dsp:cNvPr id="0" name=""/>
        <dsp:cNvSpPr/>
      </dsp:nvSpPr>
      <dsp:spPr>
        <a:xfrm>
          <a:off x="700902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Evaluation des </a:t>
          </a:r>
          <a:r>
            <a:rPr lang="fr-FR" sz="1800" kern="1200" dirty="0" err="1"/>
            <a:t>metrics</a:t>
          </a:r>
          <a:endParaRPr lang="fr-FR" sz="1800" kern="1200" dirty="0"/>
        </a:p>
      </dsp:txBody>
      <dsp:txXfrm>
        <a:off x="7527996" y="2481933"/>
        <a:ext cx="1556913" cy="1037942"/>
      </dsp:txXfrm>
    </dsp:sp>
    <dsp:sp modelId="{96D86CB7-3E05-451F-99A8-BC0AEE012A86}">
      <dsp:nvSpPr>
        <dsp:cNvPr id="0" name=""/>
        <dsp:cNvSpPr/>
      </dsp:nvSpPr>
      <dsp:spPr>
        <a:xfrm>
          <a:off x="9344395" y="2481933"/>
          <a:ext cx="2594855" cy="1037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Visualisation</a:t>
          </a:r>
        </a:p>
      </dsp:txBody>
      <dsp:txXfrm>
        <a:off x="9863366" y="2481933"/>
        <a:ext cx="1556913" cy="1037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2FB014B-3B71-38F5-D1A2-D06615AA6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24A4A1-77DD-CBE9-2CFC-5240B4FD63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5A786-1634-4505-9FAE-AA0E40F41184}" type="datetimeFigureOut">
              <a:rPr lang="fr-FR" smtClean="0"/>
              <a:t>07/10/2025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273E01-565C-B29A-E05B-217B127374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Herbet_Thomas_2_presentation_092024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63332A-9000-7841-D01F-FCFB8BB90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B1F67-BC2B-44C5-BE86-18D4236FCD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25744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2859A-1646-438C-BB86-B3A680A481AE}" type="datetimeFigureOut">
              <a:rPr lang="fr-FR" smtClean="0"/>
              <a:t>07/10/2025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Herbet_Thomas_2_presentation_092024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11D5-36DC-4B95-AEF6-CF0FCA94C4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43737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Scientist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sein de l’entreprise "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 de marché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qui souhaite lancer une marketplace e-commerce. Sur cette place de marché anglophone, des vendeurs proposent des articles à des acheteurs en postant une photo et une description. L'attribution de la catégorie d'un article est effectuée manuellement par les vendeurs, et est donc peu fiable.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améliorer l’expérience utilisateur, il est nécessaire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d'automatiser cette tâche d‘attribution de la catégorie.</a:t>
            </a:r>
            <a:b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ce projet j’ai étudié la faisabilité d'un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moteur de classification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 articles en différentes catégories, à partir du texte (en anglais) et de l’image.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FE044A-6FD8-3994-E0A5-A0490976F9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378993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1589B-0A23-D1B3-1F68-2DAEB5D4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FFC4FC-4F87-DE51-34EB-137522D36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7C5738-CCB3-98B3-D655-4B8297183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E1488A-A609-FFC2-265F-4B73A406DF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352840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F787-471E-F7B4-8010-943B0C37F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4E6937-7F2B-0B19-1FB2-BACEF5592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4EF7A0-91E7-5132-F2D3-B8D4B771A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-l'</a:t>
            </a:r>
            <a:r>
              <a:rPr lang="fr-FR" b="1" dirty="0"/>
              <a:t>encodage</a:t>
            </a:r>
            <a:r>
              <a:rPr lang="fr-FR" dirty="0"/>
              <a:t> correspond à la transformation du texte (données non structurées) en représentations numériques exploitables par les modèles de machine </a:t>
            </a:r>
            <a:r>
              <a:rPr lang="fr-FR" dirty="0" err="1"/>
              <a:t>learning</a:t>
            </a:r>
            <a:r>
              <a:rPr lang="fr-FR" dirty="0"/>
              <a:t>. Ce que nous avons vu dans la slide précédente.</a:t>
            </a:r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03CC60-E44F-0223-2469-41C5F9B33C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285300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46750-0106-D75B-F44A-DE48ADED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2E08D0-3A78-AA24-5407-73F15426F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196625-A89C-0956-33A7-903938E06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4CE0CC-2CE5-ED98-3253-179EB9EAB1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4276981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5A04E-41A8-80B6-8D2C-308DE8DD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0C850C1-C0BF-3E77-3546-7F72E1941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D3F320-0BAB-A0A6-F7FF-0296BAEF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A3101B-361D-9077-9C60-D0F3D34C0F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975029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7CF69-EC24-FA6C-4282-69875E87C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7E9E766-B132-36F1-8A1E-8CD5195B4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4163AAE-FE49-D542-6C38-817186F81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E6F1A6-05A8-4675-2230-EC6EB327CB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33335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472578-7733-8980-7E56-B4401309DB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869605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Normalisation consiste à transformer les images (pixels compris entre 0, 255) en données réduites pour l’adapter à l’apprentissage des algorithmes des réseaux de neurone</a:t>
            </a:r>
          </a:p>
          <a:p>
            <a:pPr marL="171450" indent="-171450">
              <a:buFontTx/>
              <a:buChar char="-"/>
            </a:pPr>
            <a:r>
              <a:rPr lang="fr-FR" dirty="0"/>
              <a:t>La </a:t>
            </a:r>
            <a:r>
              <a:rPr lang="fr-FR" b="1" dirty="0"/>
              <a:t>data augmentation</a:t>
            </a:r>
            <a:r>
              <a:rPr lang="fr-FR" dirty="0"/>
              <a:t> (ou </a:t>
            </a:r>
            <a:r>
              <a:rPr lang="fr-FR" i="1" dirty="0"/>
              <a:t>augmentation de données</a:t>
            </a:r>
            <a:r>
              <a:rPr lang="fr-FR" dirty="0"/>
              <a:t>) est une technique utilisée en apprentissage profond pour enrichir artificiellement le jeu de données d’entraînement, sans avoir besoin de collecter de nouvelles images. Permet évaluer la capacité du modèle à généraliser et le rendre plus robuste.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37C2E-1750-5DD1-EDFF-B08161F37A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020868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 _ original: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 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descriptors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(39, 128)</a:t>
            </a:r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SIFT_noisy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 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descriptors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(188, 128)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37C2E-1750-5DD1-EDFF-B08161F37A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3614621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FFA7B-AE0F-C571-2ABF-D5F684F3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C25F7C-04A4-FC93-FFE2-863578F0D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6F8A861-BA36-3F4F-04C2-7DB549C94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Les couches de convolutions servent à </a:t>
            </a:r>
            <a:r>
              <a:rPr lang="fr-FR" b="1" dirty="0"/>
              <a:t>extraire automatiquement les caractéristiques (</a:t>
            </a:r>
            <a:r>
              <a:rPr lang="fr-FR" b="1" dirty="0" err="1"/>
              <a:t>features</a:t>
            </a:r>
            <a:r>
              <a:rPr lang="fr-FR" b="1" dirty="0"/>
              <a:t>) importantes d’une image via l’application de kernels.</a:t>
            </a:r>
          </a:p>
          <a:p>
            <a:pPr marL="171450" indent="-171450">
              <a:buFontTx/>
              <a:buChar char="-"/>
            </a:pPr>
            <a:r>
              <a:rPr lang="fr-FR" dirty="0"/>
              <a:t>Les </a:t>
            </a:r>
            <a:r>
              <a:rPr lang="fr-FR" b="1" dirty="0"/>
              <a:t>couches de Max </a:t>
            </a:r>
            <a:r>
              <a:rPr lang="fr-FR" b="1" dirty="0" err="1"/>
              <a:t>Pooling</a:t>
            </a:r>
            <a:r>
              <a:rPr lang="fr-FR" b="1" dirty="0"/>
              <a:t> </a:t>
            </a:r>
            <a:r>
              <a:rPr lang="fr-FR" dirty="0"/>
              <a:t>sont des couches qui servent à </a:t>
            </a:r>
            <a:r>
              <a:rPr lang="fr-FR" b="1" dirty="0"/>
              <a:t>réduire la taille des représentations produites par les convolutions</a:t>
            </a:r>
            <a:r>
              <a:rPr lang="fr-FR" dirty="0"/>
              <a:t>, tout en conservant l’information la plus importante.</a:t>
            </a:r>
          </a:p>
          <a:p>
            <a:pPr marL="171450" indent="-171450">
              <a:buFontTx/>
              <a:buChar char="-"/>
            </a:pPr>
            <a:r>
              <a:rPr lang="fr-FR" dirty="0"/>
              <a:t>La couche </a:t>
            </a:r>
            <a:r>
              <a:rPr lang="fr-FR" i="1" dirty="0" err="1"/>
              <a:t>Flatten</a:t>
            </a:r>
            <a:r>
              <a:rPr lang="fr-FR" dirty="0"/>
              <a:t> va transformer cette structure multidimensionnelle en un </a:t>
            </a:r>
            <a:r>
              <a:rPr lang="fr-FR" b="1" dirty="0"/>
              <a:t>vecteur 1D.</a:t>
            </a:r>
          </a:p>
          <a:p>
            <a:pPr marL="171450" indent="-171450">
              <a:buFontTx/>
              <a:buChar char="-"/>
            </a:pPr>
            <a:r>
              <a:rPr lang="fr-FR" dirty="0"/>
              <a:t>La </a:t>
            </a:r>
            <a:r>
              <a:rPr lang="fr-FR" b="1" dirty="0"/>
              <a:t>couche dense</a:t>
            </a:r>
            <a:r>
              <a:rPr lang="fr-FR" dirty="0"/>
              <a:t> (aussi appelée </a:t>
            </a:r>
            <a:r>
              <a:rPr lang="fr-FR" i="1" dirty="0" err="1"/>
              <a:t>fully</a:t>
            </a:r>
            <a:r>
              <a:rPr lang="fr-FR" i="1" dirty="0"/>
              <a:t> </a:t>
            </a:r>
            <a:r>
              <a:rPr lang="fr-FR" i="1" dirty="0" err="1"/>
              <a:t>connected</a:t>
            </a:r>
            <a:r>
              <a:rPr lang="fr-FR" i="1" dirty="0"/>
              <a:t> layer</a:t>
            </a:r>
            <a:r>
              <a:rPr lang="fr-FR" dirty="0"/>
              <a:t>) est une couche où </a:t>
            </a:r>
            <a:r>
              <a:rPr lang="fr-FR" b="1" dirty="0"/>
              <a:t>chaque neurone est connecté à tous les neurones de la couche précédente</a:t>
            </a:r>
            <a:r>
              <a:rPr lang="fr-FR" dirty="0"/>
              <a:t>.</a:t>
            </a:r>
          </a:p>
          <a:p>
            <a:pPr marL="171450" indent="-171450">
              <a:buFontTx/>
              <a:buChar char="-"/>
            </a:pPr>
            <a:r>
              <a:rPr lang="fr-FR" dirty="0"/>
              <a:t>Le </a:t>
            </a:r>
            <a:r>
              <a:rPr lang="fr-FR" b="1" dirty="0"/>
              <a:t>dropout</a:t>
            </a:r>
            <a:r>
              <a:rPr lang="fr-FR" dirty="0"/>
              <a:t> sert à </a:t>
            </a:r>
            <a:r>
              <a:rPr lang="fr-FR" b="1" dirty="0"/>
              <a:t>réduire le surapprentissage en rendant le réseau plus robuste</a:t>
            </a:r>
            <a:r>
              <a:rPr lang="fr-FR" dirty="0"/>
              <a:t>, en désactivant aléatoirement certains neurones pendant l’entraînement.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4D080E-E798-0A21-6D5E-2C91B21B00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2505527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A8A30-2768-8ED5-7687-B23B87FC2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990FE7-C160-19A0-ACA7-823AAC700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DFE86A-415A-8E82-960A-BBDCE6A64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L'</a:t>
            </a:r>
            <a:r>
              <a:rPr lang="fr-FR" dirty="0" err="1"/>
              <a:t>accuracy</a:t>
            </a:r>
            <a:r>
              <a:rPr lang="fr-FR" dirty="0"/>
              <a:t> d'entraînement (bleu) augmente continuellement jusqu'à ~85% </a:t>
            </a:r>
          </a:p>
          <a:p>
            <a:r>
              <a:rPr lang="fr-FR" dirty="0"/>
              <a:t>L'</a:t>
            </a:r>
            <a:r>
              <a:rPr lang="fr-FR" dirty="0" err="1"/>
              <a:t>accuracy</a:t>
            </a:r>
            <a:r>
              <a:rPr lang="fr-FR" dirty="0"/>
              <a:t> de validation (orange) plafonne autour de 50-53% après l'</a:t>
            </a:r>
            <a:r>
              <a:rPr lang="fr-FR" dirty="0" err="1"/>
              <a:t>epoch</a:t>
            </a:r>
            <a:r>
              <a:rPr lang="fr-FR" dirty="0"/>
              <a:t> 2-3.</a:t>
            </a:r>
          </a:p>
          <a:p>
            <a:r>
              <a:rPr lang="fr-FR" dirty="0"/>
              <a:t>L'écart entre les deux courbes se creuse progressivement.</a:t>
            </a:r>
          </a:p>
          <a:p>
            <a:endParaRPr lang="fr-FR" dirty="0"/>
          </a:p>
          <a:p>
            <a:r>
              <a:rPr lang="fr-FR" dirty="0"/>
              <a:t>La </a:t>
            </a:r>
            <a:r>
              <a:rPr lang="fr-FR" dirty="0" err="1"/>
              <a:t>loss</a:t>
            </a:r>
            <a:r>
              <a:rPr lang="fr-FR" dirty="0"/>
              <a:t> d'entraînement (bleu) diminue régulièrement, passant de ~2.0 à ~0.5 La </a:t>
            </a:r>
            <a:r>
              <a:rPr lang="fr-FR" dirty="0" err="1"/>
              <a:t>loss</a:t>
            </a:r>
            <a:r>
              <a:rPr lang="fr-FR" dirty="0"/>
              <a:t> de validation (orange) diminue initialement, puis </a:t>
            </a:r>
            <a:r>
              <a:rPr lang="fr-FR" b="1" dirty="0"/>
              <a:t>remonte</a:t>
            </a:r>
            <a:r>
              <a:rPr lang="fr-FR" dirty="0"/>
              <a:t> après l'</a:t>
            </a:r>
            <a:r>
              <a:rPr lang="fr-FR" dirty="0" err="1"/>
              <a:t>epoch</a:t>
            </a:r>
            <a:r>
              <a:rPr lang="fr-FR" dirty="0"/>
              <a:t> 2, pour atteindre ~1.8 à la fin Cette remontée de la </a:t>
            </a:r>
            <a:r>
              <a:rPr lang="fr-FR" dirty="0" err="1"/>
              <a:t>loss</a:t>
            </a:r>
            <a:r>
              <a:rPr lang="fr-FR" dirty="0"/>
              <a:t> de validation est un signe évident de surapprentissage.</a:t>
            </a:r>
          </a:p>
          <a:p>
            <a:r>
              <a:rPr lang="fr-FR" dirty="0"/>
              <a:t>Le modèle apprend trop bien les spécificités du set d'entraînement (mémorisation) au détriment de sa capacité de généralisation. Après l'</a:t>
            </a:r>
            <a:r>
              <a:rPr lang="fr-FR" dirty="0" err="1"/>
              <a:t>epoch</a:t>
            </a:r>
            <a:r>
              <a:rPr lang="fr-FR" dirty="0"/>
              <a:t> 2-3, il commence à "</a:t>
            </a:r>
            <a:r>
              <a:rPr lang="fr-FR" dirty="0" err="1"/>
              <a:t>sur-optimiser</a:t>
            </a:r>
            <a:r>
              <a:rPr lang="fr-FR" dirty="0"/>
              <a:t>" sur les données d'entraînement sans améliorer (voire en dégradant) ses performances sur les données de validation.</a:t>
            </a:r>
          </a:p>
          <a:p>
            <a:endParaRPr lang="fr-FR" dirty="0"/>
          </a:p>
          <a:p>
            <a:r>
              <a:rPr lang="fr-FR" b="1" dirty="0"/>
              <a:t>Pistes d’amélioration</a:t>
            </a:r>
          </a:p>
          <a:p>
            <a:r>
              <a:rPr lang="fr-FR" b="1" dirty="0"/>
              <a:t>Plus de données</a:t>
            </a:r>
            <a:r>
              <a:rPr lang="fr-FR" dirty="0"/>
              <a:t> (collecte ou </a:t>
            </a:r>
            <a:r>
              <a:rPr lang="fr-FR" b="1" dirty="0"/>
              <a:t>data augmentation</a:t>
            </a:r>
            <a:r>
              <a:rPr lang="fr-FR" dirty="0"/>
              <a:t>) → pour rendre l’entraînement plus varié.</a:t>
            </a:r>
          </a:p>
          <a:p>
            <a:r>
              <a:rPr lang="fr-FR" b="1" dirty="0"/>
              <a:t>Régularisation</a:t>
            </a:r>
            <a:r>
              <a:rPr lang="fr-FR" dirty="0"/>
              <a:t> : ajouter du </a:t>
            </a:r>
            <a:r>
              <a:rPr lang="fr-FR" b="1" dirty="0"/>
              <a:t>dropout</a:t>
            </a:r>
            <a:r>
              <a:rPr lang="fr-FR" dirty="0"/>
              <a:t>, </a:t>
            </a:r>
            <a:r>
              <a:rPr lang="fr-FR" b="1" dirty="0" err="1"/>
              <a:t>weight</a:t>
            </a:r>
            <a:r>
              <a:rPr lang="fr-FR" b="1" dirty="0"/>
              <a:t> </a:t>
            </a:r>
            <a:r>
              <a:rPr lang="fr-FR" b="1" dirty="0" err="1"/>
              <a:t>decay</a:t>
            </a:r>
            <a:r>
              <a:rPr lang="fr-FR" b="1" dirty="0"/>
              <a:t> (L2)</a:t>
            </a:r>
            <a:r>
              <a:rPr lang="fr-FR" dirty="0"/>
              <a:t>, ou encore de la </a:t>
            </a:r>
            <a:r>
              <a:rPr lang="fr-FR" b="1" dirty="0"/>
              <a:t>batch </a:t>
            </a:r>
            <a:r>
              <a:rPr lang="fr-FR" b="1" dirty="0" err="1"/>
              <a:t>normalization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FFFFD0-08B1-90C0-B93F-33F64AED5F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343690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4411E-3BC1-E448-CD7E-BD60014EAE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4127857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10C2C-68AC-8F6B-32E0-3EEE684D5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B2AA35F-3ECF-8492-F668-5C39294C0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577480A-948F-C7CC-8EF8-41E4C618C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Classes bien reconnues</a:t>
            </a:r>
            <a:endParaRPr lang="fr-FR" dirty="0"/>
          </a:p>
          <a:p>
            <a:r>
              <a:rPr lang="fr-FR" b="1" dirty="0"/>
              <a:t>Watches</a:t>
            </a:r>
            <a:r>
              <a:rPr lang="fr-FR" dirty="0"/>
              <a:t> : 17 bonnes prédictions, peu de confusion (sauf 4 erreurs vers </a:t>
            </a:r>
            <a:r>
              <a:rPr lang="fr-FR" i="1" dirty="0"/>
              <a:t>Home </a:t>
            </a:r>
            <a:r>
              <a:rPr lang="fr-FR" i="1" dirty="0" err="1"/>
              <a:t>Decor</a:t>
            </a:r>
            <a:r>
              <a:rPr lang="fr-FR" i="1" dirty="0"/>
              <a:t> &amp; Festive </a:t>
            </a:r>
            <a:r>
              <a:rPr lang="fr-FR" i="1" dirty="0" err="1"/>
              <a:t>Needs</a:t>
            </a:r>
            <a:r>
              <a:rPr lang="fr-FR" dirty="0"/>
              <a:t>).</a:t>
            </a:r>
          </a:p>
          <a:p>
            <a:r>
              <a:rPr lang="fr-FR" b="1" dirty="0" err="1"/>
              <a:t>Kitchen</a:t>
            </a:r>
            <a:r>
              <a:rPr lang="fr-FR" b="1" dirty="0"/>
              <a:t> &amp; </a:t>
            </a:r>
            <a:r>
              <a:rPr lang="fr-FR" b="1" dirty="0" err="1"/>
              <a:t>Dining</a:t>
            </a:r>
            <a:r>
              <a:rPr lang="fr-FR" dirty="0"/>
              <a:t> : 14 bonnes prédictions, mais 6 erreurs vers </a:t>
            </a:r>
            <a:r>
              <a:rPr lang="fr-FR" i="1" dirty="0"/>
              <a:t>Watches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👉 Ces deux classes sont plutôt bien apprises.</a:t>
            </a:r>
          </a:p>
          <a:p>
            <a:endParaRPr lang="fr-FR" b="1" dirty="0"/>
          </a:p>
          <a:p>
            <a:r>
              <a:rPr lang="fr-FR" b="1" dirty="0"/>
              <a:t>Classes visuellement similaires</a:t>
            </a:r>
            <a:r>
              <a:rPr lang="fr-FR" dirty="0"/>
              <a:t> : les produits de Baby Care et Festive </a:t>
            </a:r>
            <a:r>
              <a:rPr lang="fr-FR" dirty="0" err="1"/>
              <a:t>Needs</a:t>
            </a:r>
            <a:r>
              <a:rPr lang="fr-FR" dirty="0"/>
              <a:t> partagent probablement des caractéristiques visuelles communes.</a:t>
            </a:r>
          </a:p>
          <a:p>
            <a:endParaRPr lang="fr-FR" dirty="0"/>
          </a:p>
          <a:p>
            <a:r>
              <a:rPr lang="fr-FR" b="1" dirty="0"/>
              <a:t>Pistes d’amélioration</a:t>
            </a:r>
          </a:p>
          <a:p>
            <a:r>
              <a:rPr lang="fr-FR" b="1" dirty="0"/>
              <a:t>Augmentation des données</a:t>
            </a:r>
            <a:r>
              <a:rPr lang="fr-FR" dirty="0"/>
              <a:t> sur les classes confondues pour mieux apprendre leurs différences.</a:t>
            </a:r>
          </a:p>
          <a:p>
            <a:r>
              <a:rPr lang="fr-FR" b="1" dirty="0"/>
              <a:t>Rééquilibrer les classes</a:t>
            </a:r>
            <a:r>
              <a:rPr lang="fr-FR" dirty="0"/>
              <a:t> si elles sont déséquilibrées dans le </a:t>
            </a:r>
            <a:r>
              <a:rPr lang="fr-FR" dirty="0" err="1"/>
              <a:t>dataset</a:t>
            </a:r>
            <a:r>
              <a:rPr lang="fr-FR" dirty="0"/>
              <a:t>.</a:t>
            </a:r>
          </a:p>
          <a:p>
            <a:r>
              <a:rPr lang="fr-FR" b="1" dirty="0"/>
              <a:t>Data augmentation ciblée</a:t>
            </a:r>
            <a:r>
              <a:rPr lang="fr-FR" dirty="0"/>
              <a:t> : transformations qui forcent le modèle à distinguer les détails (contraste, zoom, rotations).</a:t>
            </a:r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0FFA6F-50CD-B2AE-9584-9526F289C5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927955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7759C-E2DB-6A74-C7DE-A3F964D4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CF4AB3-AC9E-B551-CFFB-1A9019B0C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675FAC-2F55-6A58-7035-CB37B68AC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Classement des modèles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C8A7D-6D02-7AC4-1EE1-25FF397713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3164811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42DFA-4358-7F4C-40B5-1DD8B2C3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D1BAA0-8CC4-79D8-D1EE-4CE7299EA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1787172-CD2B-CBD8-E8E7-4BCB7F41A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1. Courbe d’</a:t>
            </a:r>
            <a:r>
              <a:rPr lang="fr-FR" b="1" dirty="0" err="1"/>
              <a:t>accuracy</a:t>
            </a:r>
            <a:r>
              <a:rPr lang="fr-FR" b="1" dirty="0"/>
              <a:t> (à gauche)</a:t>
            </a:r>
          </a:p>
          <a:p>
            <a:r>
              <a:rPr lang="fr-FR" b="1" dirty="0"/>
              <a:t>Train (bleu)</a:t>
            </a:r>
            <a:r>
              <a:rPr lang="fr-FR" dirty="0"/>
              <a:t> : l’</a:t>
            </a:r>
            <a:r>
              <a:rPr lang="fr-FR" dirty="0" err="1"/>
              <a:t>accuracy</a:t>
            </a:r>
            <a:r>
              <a:rPr lang="fr-FR" dirty="0"/>
              <a:t> monte rapidement, dépasse 0.95 dès l’</a:t>
            </a:r>
            <a:r>
              <a:rPr lang="fr-FR" dirty="0" err="1"/>
              <a:t>epoch</a:t>
            </a:r>
            <a:r>
              <a:rPr lang="fr-FR" dirty="0"/>
              <a:t> 6, et frôle presque 1.0 → ton modèle apprend “trop bien” sur les données d’entraînement.</a:t>
            </a:r>
          </a:p>
          <a:p>
            <a:r>
              <a:rPr lang="fr-FR" b="1" dirty="0"/>
              <a:t>Validation (orange)</a:t>
            </a:r>
            <a:r>
              <a:rPr lang="fr-FR" dirty="0"/>
              <a:t> : elle reste bloquée autour de 0.80 et n’évolue quasiment pas au fil des </a:t>
            </a:r>
            <a:r>
              <a:rPr lang="fr-FR" dirty="0" err="1"/>
              <a:t>epochs</a:t>
            </a:r>
            <a:r>
              <a:rPr lang="fr-FR" dirty="0"/>
              <a:t>.</a:t>
            </a:r>
          </a:p>
          <a:p>
            <a:r>
              <a:rPr lang="fr-FR" dirty="0"/>
              <a:t>👉 Interprétation : ton modèle </a:t>
            </a:r>
            <a:r>
              <a:rPr lang="fr-FR" b="1" dirty="0"/>
              <a:t>mémorise les données d’entraînement</a:t>
            </a:r>
            <a:r>
              <a:rPr lang="fr-FR" dirty="0"/>
              <a:t> mais n’arrive pas à généraliser sur les données de validation.</a:t>
            </a:r>
          </a:p>
          <a:p>
            <a:r>
              <a:rPr lang="fr-FR" b="1" dirty="0"/>
              <a:t>2. Courbe de </a:t>
            </a:r>
            <a:r>
              <a:rPr lang="fr-FR" b="1" dirty="0" err="1"/>
              <a:t>loss</a:t>
            </a:r>
            <a:r>
              <a:rPr lang="fr-FR" b="1" dirty="0"/>
              <a:t> (à droite)</a:t>
            </a:r>
          </a:p>
          <a:p>
            <a:r>
              <a:rPr lang="fr-FR" b="1" dirty="0"/>
              <a:t>Train (bleu)</a:t>
            </a:r>
            <a:r>
              <a:rPr lang="fr-FR" dirty="0"/>
              <a:t> : la </a:t>
            </a:r>
            <a:r>
              <a:rPr lang="fr-FR" dirty="0" err="1"/>
              <a:t>loss</a:t>
            </a:r>
            <a:r>
              <a:rPr lang="fr-FR" dirty="0"/>
              <a:t> chute fortement et tend vers 0 → encore une fois, le modèle “colle” parfaitement aux données d’entraînement.</a:t>
            </a:r>
          </a:p>
          <a:p>
            <a:r>
              <a:rPr lang="fr-FR" b="1" dirty="0"/>
              <a:t>Validation (orange)</a:t>
            </a:r>
            <a:r>
              <a:rPr lang="fr-FR" dirty="0"/>
              <a:t> : la </a:t>
            </a:r>
            <a:r>
              <a:rPr lang="fr-FR" dirty="0" err="1"/>
              <a:t>loss</a:t>
            </a:r>
            <a:r>
              <a:rPr lang="fr-FR" dirty="0"/>
              <a:t> reste globalement stable autour de 0.55–0.6, avec des petites fluctuations, mais ne s’améliore pas.</a:t>
            </a:r>
          </a:p>
          <a:p>
            <a:r>
              <a:rPr lang="fr-FR" dirty="0"/>
              <a:t>👉 Interprétation : il y a un </a:t>
            </a:r>
            <a:r>
              <a:rPr lang="fr-FR" b="1" dirty="0"/>
              <a:t>écart important entre la </a:t>
            </a:r>
            <a:r>
              <a:rPr lang="fr-FR" b="1" dirty="0" err="1"/>
              <a:t>loss</a:t>
            </a:r>
            <a:r>
              <a:rPr lang="fr-FR" b="1" dirty="0"/>
              <a:t> train et validation</a:t>
            </a:r>
            <a:r>
              <a:rPr lang="fr-FR" dirty="0"/>
              <a:t>. Cela confirme un </a:t>
            </a:r>
            <a:r>
              <a:rPr lang="fr-FR" b="1" dirty="0"/>
              <a:t>surapprentissage (</a:t>
            </a:r>
            <a:r>
              <a:rPr lang="fr-FR" b="1" dirty="0" err="1"/>
              <a:t>overfitting</a:t>
            </a:r>
            <a:r>
              <a:rPr lang="fr-FR" b="1" dirty="0"/>
              <a:t>)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Pistes d’amélioration</a:t>
            </a:r>
          </a:p>
          <a:p>
            <a:r>
              <a:rPr lang="fr-FR" b="1" dirty="0"/>
              <a:t>Plus de données</a:t>
            </a:r>
            <a:r>
              <a:rPr lang="fr-FR" dirty="0"/>
              <a:t> (collecte ou </a:t>
            </a:r>
            <a:r>
              <a:rPr lang="fr-FR" b="1" dirty="0"/>
              <a:t>data augmentation</a:t>
            </a:r>
            <a:r>
              <a:rPr lang="fr-FR" dirty="0"/>
              <a:t>) → pour rendre l’entraînement plus varié.</a:t>
            </a:r>
          </a:p>
          <a:p>
            <a:r>
              <a:rPr lang="fr-FR" b="1" dirty="0"/>
              <a:t>Régularisation</a:t>
            </a:r>
            <a:r>
              <a:rPr lang="fr-FR" dirty="0"/>
              <a:t> : ajouter du </a:t>
            </a:r>
            <a:r>
              <a:rPr lang="fr-FR" b="1" dirty="0"/>
              <a:t>dropout</a:t>
            </a:r>
            <a:r>
              <a:rPr lang="fr-FR" dirty="0"/>
              <a:t>, </a:t>
            </a:r>
            <a:r>
              <a:rPr lang="fr-FR" b="1" dirty="0" err="1"/>
              <a:t>weight</a:t>
            </a:r>
            <a:r>
              <a:rPr lang="fr-FR" b="1" dirty="0"/>
              <a:t> </a:t>
            </a:r>
            <a:r>
              <a:rPr lang="fr-FR" b="1" dirty="0" err="1"/>
              <a:t>decay</a:t>
            </a:r>
            <a:r>
              <a:rPr lang="fr-FR" b="1" dirty="0"/>
              <a:t> (L2)</a:t>
            </a:r>
            <a:r>
              <a:rPr lang="fr-FR" dirty="0"/>
              <a:t>, ou encore de la </a:t>
            </a:r>
            <a:r>
              <a:rPr lang="fr-FR" b="1" dirty="0"/>
              <a:t>batch </a:t>
            </a:r>
            <a:r>
              <a:rPr lang="fr-FR" b="1" dirty="0" err="1"/>
              <a:t>normalization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A6B48F-095D-8E9B-979F-35FA73A7C6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3666287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619A2-6CC5-0C20-1775-FEAD7A36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5C2A7D-DE0A-6619-1D57-DDA27F2CE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22CB86-4B1D-48CE-547E-5BA328DAB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Essayer de voir pourquoi les modèles confondent Home </a:t>
            </a:r>
            <a:r>
              <a:rPr lang="fr-FR" dirty="0" err="1"/>
              <a:t>furnishing</a:t>
            </a:r>
            <a:r>
              <a:rPr lang="fr-FR" dirty="0"/>
              <a:t> et </a:t>
            </a:r>
            <a:r>
              <a:rPr lang="fr-FR" dirty="0" err="1"/>
              <a:t>BabyCare</a:t>
            </a:r>
            <a:r>
              <a:rPr lang="fr-FR" dirty="0"/>
              <a:t> à interpréter</a:t>
            </a:r>
            <a:br>
              <a:rPr lang="fr-FR" dirty="0"/>
            </a:br>
            <a:r>
              <a:rPr lang="fr-FR" dirty="0"/>
              <a:t>Revoir </a:t>
            </a:r>
            <a:r>
              <a:rPr lang="fr-FR" dirty="0" err="1"/>
              <a:t>Precision</a:t>
            </a:r>
            <a:r>
              <a:rPr lang="fr-FR" dirty="0"/>
              <a:t> (OK) , </a:t>
            </a:r>
            <a:r>
              <a:rPr lang="fr-FR" dirty="0" err="1"/>
              <a:t>Recall</a:t>
            </a:r>
            <a:r>
              <a:rPr lang="fr-FR" dirty="0"/>
              <a:t> (OK), </a:t>
            </a:r>
            <a:r>
              <a:rPr lang="fr-FR" dirty="0" err="1"/>
              <a:t>Bacth</a:t>
            </a:r>
            <a:r>
              <a:rPr lang="fr-FR" dirty="0"/>
              <a:t> Size (OK) </a:t>
            </a:r>
            <a:r>
              <a:rPr lang="fr-FR" dirty="0" err="1"/>
              <a:t>Loss</a:t>
            </a:r>
            <a:r>
              <a:rPr lang="fr-FR" dirty="0"/>
              <a:t>, </a:t>
            </a:r>
            <a:r>
              <a:rPr lang="fr-FR" dirty="0" err="1"/>
              <a:t>Optimizer</a:t>
            </a:r>
            <a:r>
              <a:rPr lang="fr-FR" dirty="0"/>
              <a:t>, Convolution(OK), </a:t>
            </a:r>
            <a:br>
              <a:rPr lang="fr-FR" dirty="0"/>
            </a:br>
            <a:r>
              <a:rPr lang="fr-FR" dirty="0"/>
              <a:t>Justifier le choix de mobile net V2:</a:t>
            </a:r>
          </a:p>
          <a:p>
            <a:pPr marL="171450" indent="-171450">
              <a:buFontTx/>
              <a:buChar char="-"/>
            </a:pPr>
            <a:r>
              <a:rPr lang="fr-FR" dirty="0"/>
              <a:t>Algorithme léger mais puissant</a:t>
            </a:r>
          </a:p>
          <a:p>
            <a:pPr marL="171450" indent="-171450">
              <a:buFontTx/>
              <a:buChar char="-"/>
            </a:pPr>
            <a:r>
              <a:rPr lang="fr-FR" dirty="0"/>
              <a:t>Conçu pour être dans des appareils mobile</a:t>
            </a:r>
          </a:p>
          <a:p>
            <a:pPr marL="171450" indent="-171450">
              <a:buFontTx/>
              <a:buChar char="-"/>
            </a:pPr>
            <a:r>
              <a:rPr lang="fr-FR" dirty="0"/>
              <a:t>Bien que la précision soit moins importante que Resnet50, MobileNetV2 consomme moins de ressources (temps et </a:t>
            </a:r>
            <a:r>
              <a:rPr lang="fr-FR" dirty="0" err="1"/>
              <a:t>compute</a:t>
            </a:r>
            <a:r>
              <a:rPr lang="fr-FR" dirty="0"/>
              <a:t>)</a:t>
            </a:r>
          </a:p>
          <a:p>
            <a:pPr marL="171450" indent="-171450">
              <a:buFontTx/>
              <a:buChar char="-"/>
            </a:pPr>
            <a:r>
              <a:rPr lang="fr-FR" dirty="0"/>
              <a:t>Objectif premier est améliorer l’expérience client et nous avons besoins d’un modèle fiable et rapide pour cela.</a:t>
            </a:r>
          </a:p>
          <a:p>
            <a:r>
              <a:rPr lang="fr-FR" dirty="0"/>
              <a:t>Sur NLP, expliquer les différentes caractéristiques des modèles</a:t>
            </a:r>
          </a:p>
          <a:p>
            <a:endParaRPr lang="fr-FR" dirty="0"/>
          </a:p>
          <a:p>
            <a:r>
              <a:rPr lang="fr-FR" b="1" dirty="0"/>
              <a:t>Catégorie encore problématique</a:t>
            </a:r>
          </a:p>
          <a:p>
            <a:r>
              <a:rPr lang="fr-FR" b="1" dirty="0"/>
              <a:t>Baby Care</a:t>
            </a:r>
            <a:r>
              <a:rPr lang="fr-FR" dirty="0"/>
              <a:t> : seulement 12/22 (55%) - encore la plus faible </a:t>
            </a:r>
          </a:p>
          <a:p>
            <a:r>
              <a:rPr lang="fr-FR" dirty="0"/>
              <a:t>5 confusions avec Home </a:t>
            </a:r>
            <a:r>
              <a:rPr lang="fr-FR" dirty="0" err="1"/>
              <a:t>Furnishing</a:t>
            </a:r>
            <a:endParaRPr lang="fr-FR" dirty="0"/>
          </a:p>
          <a:p>
            <a:r>
              <a:rPr lang="fr-FR" dirty="0"/>
              <a:t>2 confusions avec Home </a:t>
            </a:r>
            <a:r>
              <a:rPr lang="fr-FR" dirty="0" err="1"/>
              <a:t>Decor</a:t>
            </a:r>
            <a:r>
              <a:rPr lang="fr-FR" dirty="0"/>
              <a:t> &amp; Festive </a:t>
            </a:r>
            <a:r>
              <a:rPr lang="fr-FR" dirty="0" err="1"/>
              <a:t>Needs</a:t>
            </a:r>
            <a:endParaRPr lang="fr-FR" dirty="0"/>
          </a:p>
          <a:p>
            <a:r>
              <a:rPr lang="fr-FR" dirty="0"/>
              <a:t>2 confusions avec </a:t>
            </a:r>
            <a:r>
              <a:rPr lang="fr-FR" dirty="0" err="1"/>
              <a:t>Kitchen</a:t>
            </a:r>
            <a:r>
              <a:rPr lang="fr-FR" dirty="0"/>
              <a:t> &amp; </a:t>
            </a:r>
            <a:r>
              <a:rPr lang="fr-FR" dirty="0" err="1"/>
              <a:t>Dining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Cela suggère que :</a:t>
            </a:r>
          </a:p>
          <a:p>
            <a:r>
              <a:rPr lang="fr-FR" dirty="0"/>
              <a:t>MobileNetV2 capture mieux les textures/formes générales</a:t>
            </a:r>
          </a:p>
          <a:p>
            <a:r>
              <a:rPr lang="fr-FR" dirty="0"/>
              <a:t>Mais Baby Care contient probablement des </a:t>
            </a:r>
            <a:r>
              <a:rPr lang="fr-FR" b="1" dirty="0"/>
              <a:t>meubles pour bébés</a:t>
            </a:r>
            <a:r>
              <a:rPr lang="fr-FR" dirty="0"/>
              <a:t> (berceaux, chaises hautes) confondus avec Home </a:t>
            </a:r>
            <a:r>
              <a:rPr lang="fr-FR" dirty="0" err="1"/>
              <a:t>Furnishing</a:t>
            </a:r>
            <a:endParaRPr lang="fr-FR" dirty="0"/>
          </a:p>
          <a:p>
            <a:r>
              <a:rPr lang="fr-FR" dirty="0"/>
              <a:t>Les produits Baby Care sont </a:t>
            </a:r>
            <a:r>
              <a:rPr lang="fr-FR" b="1" dirty="0"/>
              <a:t>visuellement hétérogènes</a:t>
            </a:r>
            <a:r>
              <a:rPr lang="fr-FR" dirty="0"/>
              <a:t> (jouets, vêtements, meubles, accessoires)</a:t>
            </a:r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BD21EC-39C2-053D-198E-47D76C3E86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988141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6F9A91-B80F-ED1B-2976-9FE8DE1B35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3683495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194C-4F2E-4FB3-1715-8D1CB39E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0CFF66-B92A-C95E-716B-2BA732135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1BB680E-FB53-159F-80B9-C20ACE84A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BAD19B-59E8-2782-AB16-39094111DB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679531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9410-FAF3-964F-E707-28123226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A3BBE7-591B-1B05-4C07-B0676B465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8692BE-11D6-2D8F-FD26-608E42F77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BCC509-2E30-BEE2-74B8-E4C3380023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798841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EBB876-DD13-C15A-4409-7E21402FFB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380425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479B3C-F0B0-2985-8086-7D8F79C8B8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81117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AB42-96CA-1BA0-5D96-3752F6E7F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5A9C43-39FE-3AC5-71EB-615374533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9F81CB5-2FDD-40FB-DA18-96FC24933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190B2C-B059-EE5A-DBC0-9DDF9419B5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379414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E8F8A-4DD0-9B0B-1764-5A7588BAA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B74F0EB-E923-458F-BE5D-601926254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6031FC-7FA4-B533-6006-8D2E7C58C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D2796F-78B7-4C64-FD9A-C76E44E1B3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88659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002A-819E-6740-F8E9-420976DB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44294B-A905-4072-BA35-6B663306D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4DF0E3-93C3-A842-36D2-4F1A2D775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3CA485-B9EF-339B-A497-1D9FB94DFA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97624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ACEE8-688A-20FF-6984-E44DC1622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7B2C75-156F-0EEB-63B4-7AD396057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BC2740-2B90-56E8-F4D7-5D982C06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principe de finalité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limite la manière dont vous pourrez utiliser ou réutiliser ces données dans le futur et évite la collecte de données inutile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le principe de pertinence et de proportionnalité, on veille à ce que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données sont collectées pour un but bien déterminé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 légitime et ne sont pas traitées ultérieurement de façon incompatible avec cet objectif initial.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principe de durée de conservation: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 ne pouvez pas conserver les données indéfiniment.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principe de sécurité et de confidentialité :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 devez prendre toutes les mesures utiles pour garantir la sécurité des données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transparence et le respect du droit des personnes: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individus doivent conserver la maîtrise des données qui les concernent.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principe de mise en conformité continuelle: La conformité n’est pas gravée dans le marbre et figée.</a:t>
            </a:r>
            <a:br>
              <a:rPr lang="fr-FR" dirty="0"/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dépend du bon respect au quotidien par les agents, à tous les niveaux, des principes et mesures mis en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dirty="0"/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Vérifiez régulièrement que les traitements n’ont pas évolué, que les procédures et les mesures de sécurité mises en place sont bien respectées et adaptez-les si besoin.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48E27A-DEB2-8180-5822-D88EDC99E0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76072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7177A-A64A-CD49-B2C4-2E17132B71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3054704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Nettoyage : </a:t>
            </a:r>
            <a:r>
              <a:rPr lang="fr-FR" dirty="0"/>
              <a:t>ensemble des </a:t>
            </a:r>
            <a:r>
              <a:rPr lang="fr-FR" b="1" dirty="0"/>
              <a:t>prétraitements appliqués aux textes bruts</a:t>
            </a:r>
            <a:r>
              <a:rPr lang="fr-FR" dirty="0"/>
              <a:t> afin de les rendre </a:t>
            </a:r>
            <a:r>
              <a:rPr lang="fr-FR" b="1" dirty="0"/>
              <a:t>cohérents, homogènes et pertinents</a:t>
            </a:r>
            <a:r>
              <a:rPr lang="fr-FR" dirty="0"/>
              <a:t> pour l’analyse. </a:t>
            </a:r>
            <a:r>
              <a:rPr lang="fr-FR" dirty="0">
                <a:sym typeface="Wingdings" panose="05000000000000000000" pitchFamily="2" charset="2"/>
              </a:rPr>
              <a:t> Conversion en minuscule et suppression ponctuation</a:t>
            </a:r>
            <a:endParaRPr lang="fr-F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fr-FR" dirty="0"/>
              <a:t>La </a:t>
            </a:r>
            <a:r>
              <a:rPr lang="fr-FR" b="1" dirty="0"/>
              <a:t>lemmatisation</a:t>
            </a:r>
            <a:r>
              <a:rPr lang="fr-FR" dirty="0"/>
              <a:t> est une technique de prétraitement en NLP qui consiste à </a:t>
            </a:r>
            <a:r>
              <a:rPr lang="fr-FR" b="1" dirty="0"/>
              <a:t>réduire un mot à sa forme canonique.</a:t>
            </a:r>
          </a:p>
          <a:p>
            <a:pPr marL="171450" indent="-171450">
              <a:buFontTx/>
              <a:buChar char="-"/>
            </a:pPr>
            <a:r>
              <a:rPr lang="fr-FR" b="0" dirty="0"/>
              <a:t>Le</a:t>
            </a:r>
            <a:r>
              <a:rPr lang="fr-FR" b="1" dirty="0"/>
              <a:t> </a:t>
            </a:r>
            <a:r>
              <a:rPr lang="fr-FR" sz="1200" dirty="0" err="1">
                <a:solidFill>
                  <a:schemeClr val="bg1"/>
                </a:solidFill>
              </a:rPr>
              <a:t>Stemming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dirty="0"/>
              <a:t>consiste à </a:t>
            </a:r>
            <a:r>
              <a:rPr lang="fr-FR" b="1" dirty="0"/>
              <a:t>réduire les mots à leur racine. </a:t>
            </a:r>
            <a:endParaRPr lang="fr-F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Suppression « </a:t>
            </a:r>
            <a:r>
              <a:rPr lang="fr-FR" sz="1200" dirty="0" err="1">
                <a:solidFill>
                  <a:schemeClr val="bg1"/>
                </a:solidFill>
              </a:rPr>
              <a:t>Stopwords</a:t>
            </a:r>
            <a:r>
              <a:rPr lang="fr-FR" sz="1200" dirty="0">
                <a:solidFill>
                  <a:schemeClr val="bg1"/>
                </a:solidFill>
              </a:rPr>
              <a:t> » càd </a:t>
            </a:r>
            <a:r>
              <a:rPr lang="fr-FR" dirty="0"/>
              <a:t>considérés comme </a:t>
            </a:r>
            <a:r>
              <a:rPr lang="fr-FR" b="1" dirty="0"/>
              <a:t>peu informatifs </a:t>
            </a:r>
            <a:r>
              <a:rPr lang="fr-FR" b="0" dirty="0"/>
              <a:t>comme les prépositions.</a:t>
            </a:r>
            <a:endParaRPr lang="fr-FR" sz="1200" b="0" dirty="0">
              <a:solidFill>
                <a:schemeClr val="bg1"/>
              </a:solidFill>
            </a:endParaRPr>
          </a:p>
          <a:p>
            <a:pPr marL="0" indent="0">
              <a:buFontTx/>
              <a:buNone/>
            </a:pPr>
            <a:r>
              <a:rPr lang="fr-FR" dirty="0"/>
              <a:t>Ces étapes permettent d’éliminer le bruit, les incohérences et les éléments non informatifs.</a:t>
            </a:r>
            <a:endParaRPr lang="fr-FR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bg1"/>
                </a:solidFill>
              </a:rPr>
              <a:t>Tokenisation </a:t>
            </a:r>
            <a:r>
              <a:rPr lang="fr-FR" dirty="0"/>
              <a:t>consiste à </a:t>
            </a:r>
            <a:r>
              <a:rPr lang="fr-FR" b="1" dirty="0"/>
              <a:t>diviser un texte brut en unités appelés « jetons ou </a:t>
            </a:r>
            <a:r>
              <a:rPr lang="fr-FR" b="1" dirty="0" err="1"/>
              <a:t>tokens</a:t>
            </a:r>
            <a:r>
              <a:rPr lang="fr-FR" b="1" dirty="0"/>
              <a:t> ». </a:t>
            </a:r>
            <a:r>
              <a:rPr lang="fr-FR" b="0" dirty="0"/>
              <a:t>Permet opération mathématique (comme vectorisation).</a:t>
            </a:r>
            <a:endParaRPr lang="fr-FR" sz="1200" b="0" dirty="0">
              <a:solidFill>
                <a:schemeClr val="bg1"/>
              </a:solidFill>
            </a:endParaRPr>
          </a:p>
          <a:p>
            <a:pPr marL="0" indent="0">
              <a:buFontTx/>
              <a:buNone/>
            </a:pPr>
            <a:r>
              <a:rPr lang="fr-FR" sz="1200" dirty="0">
                <a:solidFill>
                  <a:schemeClr val="bg1"/>
                </a:solidFill>
              </a:rPr>
              <a:t>A l’issue de ce workflow, nous avons un texte nettoyé prêt à être utilisé pour l’entraînement des modèles.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5C364C-8ABF-116B-49EA-1F1AD155D5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Herbet_Thomas_2_presentation_092024</a:t>
            </a:r>
          </a:p>
        </p:txBody>
      </p:sp>
    </p:spTree>
    <p:extLst>
      <p:ext uri="{BB962C8B-B14F-4D97-AF65-F5344CB8AC3E}">
        <p14:creationId xmlns:p14="http://schemas.microsoft.com/office/powerpoint/2010/main" val="10261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36FE1-64AF-8C81-830B-F54468F6B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6BDBD7-75A3-8F00-5089-AD6FDF24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302A0A-5C73-B028-81B2-0F374631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0A2E-1592-4DF3-BD52-363BA6B547E1}" type="datetime1">
              <a:rPr lang="fr-FR" smtClean="0"/>
              <a:t>07/10/2025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3F7B59-EC26-4A71-7FA6-F0350177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9C1A75-18CD-E1EE-1AB9-605911D8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502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378B7-D215-93C4-3633-01A2864B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F548F6-8F4F-739D-6574-5F575DFB4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828AAB-C7AF-B9E4-8B98-9D4D5C65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5A10-3624-42A2-B249-4FE5B9FDE058}" type="datetime1">
              <a:rPr lang="fr-FR" smtClean="0"/>
              <a:t>07/10/2025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2A226C-ED13-ABCA-6319-5D0C6529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712D38-7044-BAF1-63B8-CEAC62D6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34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B191029-E514-0ED2-8457-F5DF839A3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BAB55E-0064-64E1-90DD-14B59B0EA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E703EE-48D6-5C78-662F-6FC199D1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AD198-8465-42C3-88E4-60F1114AF812}" type="datetime1">
              <a:rPr lang="fr-FR" smtClean="0"/>
              <a:t>07/10/2025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836F81-6F72-7CBC-E513-9301B947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8BD019-FFF7-F49C-8FFE-CC29C160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62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63FC0-19BF-A19E-0F4A-0D0F9770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6B066A-723A-1C01-1185-4812D42E9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2DDD5F-7AFC-633A-1554-ED65B04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5574-6CC0-4B91-9020-9009711AA918}" type="datetime1">
              <a:rPr lang="fr-FR" smtClean="0"/>
              <a:t>07/10/2025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22FD84-3B12-6EEA-39E6-0E19C2A7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9267EC-C454-72DE-40F2-6F5B37C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00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F8500-ABFA-6E67-6C1F-327C6B24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508ADC-72A9-9339-1C7F-8E232DB63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B14B92-37EC-A206-19B2-E4348ED3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4CC8-A813-4720-9AEB-C6ABD20905D8}" type="datetime1">
              <a:rPr lang="fr-FR" smtClean="0"/>
              <a:t>07/10/2025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AA7BFC-9759-782A-ADE8-D81D663B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5FB791-8377-AC7E-89A8-07F98D47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76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DF46E-E7D8-C503-FFF4-42761E99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FDA9A-67D1-A933-6F0A-CCCB8B948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70CB46-5A5C-8770-1B0B-D71479A0B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6E0317-E693-8226-6AC4-65D9CD0D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34170-DA0B-4F6B-9069-48D61A1D5E84}" type="datetime1">
              <a:rPr lang="fr-FR" smtClean="0"/>
              <a:t>07/10/2025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96775-6DFB-BB50-820A-738A5F53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CDC466-72DC-DF16-0A10-78525124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29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59B9DD-74EB-A756-BBB2-258F5081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F1F4A8-DAD9-5083-7646-E9B1ACAEA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1E1970-8DA8-36D1-D5B0-FC3DF54EE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A3D4C9-EA32-7317-1584-764CD9EA0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6CE3B6-0D0F-A6C2-66B3-B276D7E48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15BD55E-91C8-07C2-6836-430FE877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56482-B3F6-462C-828A-A7BAB5262145}" type="datetime1">
              <a:rPr lang="fr-FR" smtClean="0"/>
              <a:t>07/10/2025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BBDDDEB-DA51-8587-9466-368F6835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0650B0-430E-02F9-0360-70F1E0B9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49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E7C29-9643-15D1-FCAB-6CE7A64D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9B2619-5FF6-BE26-CCF2-1B6FCB8F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0FBD9-5300-4D6B-AA36-CBEB8C7292A9}" type="datetime1">
              <a:rPr lang="fr-FR" smtClean="0"/>
              <a:t>07/10/2025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B39D77-6F75-3162-D938-3FD6D11B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1100E7-DE3C-7D5E-75FA-23A7BD61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18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B43D5D-FF55-5265-CF75-A517300F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8B548-9718-4A5B-BF92-D2770F783BDE}" type="datetime1">
              <a:rPr lang="fr-FR" smtClean="0"/>
              <a:t>07/10/2025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D14CE8-6E7F-22E2-F8E8-EFFE85E0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149889-EC4A-E592-CAA9-EFB34114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33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4A4FE4-F274-82CF-780D-A6A1B65D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C4575F-3CB1-57B5-58EE-FB409DBBA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FC5376-A3E1-B320-165E-5E95AAD41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26A393-52D4-B7D2-B225-97C8E0BC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73751-C5B7-48F4-B499-4D718F9F66EC}" type="datetime1">
              <a:rPr lang="fr-FR" smtClean="0"/>
              <a:t>07/10/2025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11FBF7-A8F9-3F32-EF3C-918BE089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BCD275-48FC-EDF8-4727-3CDA46C9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FB04BF-A2EC-1D56-0A44-6903A9B8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57DBBC8-EEC6-A301-17C3-9BA8D6AE5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3903FB-48A2-CF41-ED81-50F4A8C79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869708-D91D-34DD-32FC-0864FC32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E51E-C7D1-4E51-8473-407107E47A6C}" type="datetime1">
              <a:rPr lang="fr-FR" smtClean="0"/>
              <a:t>07/10/2025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C8A722-0EFC-06FE-6F48-EB9A0909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6B84C9-CC19-CBD9-25D5-255F3FDD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95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5CB48C-BCA2-F431-B876-5557C18F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D8180C-F34E-FC1B-7FEE-16251601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8DCBAA-7FAE-27C3-8C56-77F80EBFC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AFAE30-E1F1-410F-8D5A-561520A554FD}" type="datetime1">
              <a:rPr lang="fr-FR" smtClean="0"/>
              <a:t>07/10/2025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564721-0441-DD1B-06EF-EEA68A8BE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Herbet_Thomas_6_presentation_102025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9364A5-1C7E-4C3E-6B48-3D6A7E8A2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CDAC6-4D5F-45F9-9B3D-9BC1971914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91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slide" Target="slide15.xml"/><Relationship Id="rId5" Type="http://schemas.openxmlformats.org/officeDocument/2006/relationships/slide" Target="slide2.xml"/><Relationship Id="rId15" Type="http://schemas.openxmlformats.org/officeDocument/2006/relationships/image" Target="../media/image50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0.png"/><Relationship Id="rId14" Type="http://schemas.openxmlformats.org/officeDocument/2006/relationships/slide" Target="slide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sv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34615FA0-E28B-C793-6867-8645F13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1DA22D4-447B-2221-DCC7-EE2F0824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Zoom de section 16">
                <a:extLst>
                  <a:ext uri="{FF2B5EF4-FFF2-40B4-BE49-F238E27FC236}">
                    <a16:creationId xmlns:a16="http://schemas.microsoft.com/office/drawing/2014/main" id="{3D86CEB8-6740-942A-FAAA-CB7B1F720C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5977380"/>
                  </p:ext>
                </p:extLst>
              </p:nvPr>
            </p:nvGraphicFramePr>
            <p:xfrm>
              <a:off x="262603" y="4767670"/>
              <a:ext cx="2244054" cy="1284114"/>
            </p:xfrm>
            <a:graphic>
              <a:graphicData uri="http://schemas.microsoft.com/office/powerpoint/2016/sectionzoom">
                <psez:sectionZm>
                  <psez:sectionZmObj sectionId="{3C052374-C721-42DC-A74E-10279BDBFD99}">
                    <psez:zmPr id="{0C9749D2-8E78-4721-9A43-5FCC564D1E01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4054" cy="12841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Zoom de section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D86CEB8-6740-942A-FAAA-CB7B1F720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603" y="4767670"/>
                <a:ext cx="2244054" cy="1284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Zoom de section 21">
                <a:extLst>
                  <a:ext uri="{FF2B5EF4-FFF2-40B4-BE49-F238E27FC236}">
                    <a16:creationId xmlns:a16="http://schemas.microsoft.com/office/drawing/2014/main" id="{01DFE96A-C0E2-AC88-E29A-D9303E4982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6645378"/>
                  </p:ext>
                </p:extLst>
              </p:nvPr>
            </p:nvGraphicFramePr>
            <p:xfrm>
              <a:off x="3392251" y="4767670"/>
              <a:ext cx="2377392" cy="1312293"/>
            </p:xfrm>
            <a:graphic>
              <a:graphicData uri="http://schemas.microsoft.com/office/powerpoint/2016/sectionzoom">
                <psez:sectionZm>
                  <psez:sectionZmObj sectionId="{344A972E-7634-44FB-B083-50FCEFEFE88A}">
                    <psez:zmPr id="{2923FC8E-A355-468A-9498-88EB90D101C3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7392" cy="131229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Zoom de section 2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1DFE96A-C0E2-AC88-E29A-D9303E4982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2251" y="4767670"/>
                <a:ext cx="2377392" cy="13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Zoom de section 23">
                <a:extLst>
                  <a:ext uri="{FF2B5EF4-FFF2-40B4-BE49-F238E27FC236}">
                    <a16:creationId xmlns:a16="http://schemas.microsoft.com/office/drawing/2014/main" id="{60EE2B3E-48F0-FE19-FEBA-A2D77A7B97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8360480"/>
                  </p:ext>
                </p:extLst>
              </p:nvPr>
            </p:nvGraphicFramePr>
            <p:xfrm>
              <a:off x="6572696" y="4753580"/>
              <a:ext cx="2376262" cy="1312293"/>
            </p:xfrm>
            <a:graphic>
              <a:graphicData uri="http://schemas.microsoft.com/office/powerpoint/2016/sectionzoom">
                <psez:sectionZm>
                  <psez:sectionZmObj sectionId="{5240A046-A996-44D6-B362-7BB001F1B237}">
                    <psez:zmPr id="{E8BBDB49-403A-490A-A49B-F1E3F4B886F1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6262" cy="131229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Zoom de section 2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0EE2B3E-48F0-FE19-FEBA-A2D77A7B97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2696" y="4753580"/>
                <a:ext cx="2376262" cy="13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Zoom de section 7">
                <a:extLst>
                  <a:ext uri="{FF2B5EF4-FFF2-40B4-BE49-F238E27FC236}">
                    <a16:creationId xmlns:a16="http://schemas.microsoft.com/office/drawing/2014/main" id="{59E7AB2E-3C93-9EE0-CC27-ABD0364C3B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593322"/>
                  </p:ext>
                </p:extLst>
              </p:nvPr>
            </p:nvGraphicFramePr>
            <p:xfrm>
              <a:off x="9431170" y="4708953"/>
              <a:ext cx="2376262" cy="1342831"/>
            </p:xfrm>
            <a:graphic>
              <a:graphicData uri="http://schemas.microsoft.com/office/powerpoint/2016/sectionzoom">
                <psez:sectionZm>
                  <psez:sectionZmObj sectionId="{CDC96E31-F0FC-4134-A841-7058165F90E1}">
                    <psez:zmPr id="{E49C3DF8-9E4B-42BC-AA3F-92BA3CEC4221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6262" cy="134283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Zoom de section 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59E7AB2E-3C93-9EE0-CC27-ABD0364C3B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31170" y="4708953"/>
                <a:ext cx="2376262" cy="13428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538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85A79-DAAC-8277-07D0-D8F1DC45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4E4774-DD99-561B-2A7B-EAA5BA2E9F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7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A2C6292-9756-1F49-36F2-7E1E7D609957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17938C-28D0-71DC-3FE4-40C0D7D5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10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EC816D-4F81-B366-9E60-0AB92EB1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7" name="Graphique 16" descr="Bulle de discussion contour">
            <a:extLst>
              <a:ext uri="{FF2B5EF4-FFF2-40B4-BE49-F238E27FC236}">
                <a16:creationId xmlns:a16="http://schemas.microsoft.com/office/drawing/2014/main" id="{BBFA3FCA-0606-4479-EAFC-C9E731F0F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-103905"/>
            <a:ext cx="914400" cy="9144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EDF7897C-AE1F-1F99-0E35-A91BE4F7F2F1}"/>
              </a:ext>
            </a:extLst>
          </p:cNvPr>
          <p:cNvSpPr txBox="1"/>
          <p:nvPr/>
        </p:nvSpPr>
        <p:spPr>
          <a:xfrm>
            <a:off x="2733122" y="555593"/>
            <a:ext cx="804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2. NLP: Avant et après nettoyage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197DC8-AF24-D02B-374D-E89929FF6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81" y="3178928"/>
            <a:ext cx="11536238" cy="170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9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2CE6D-1B7B-20D4-CA1A-D1F8650C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C21528-9134-43B4-F6FD-25B7A8FB5F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7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0FD9E5-8394-67E9-408B-3C92DB90033A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F38964-0F8D-93CC-B641-BBFB4E69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11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F21AF4-3BE0-8299-E557-312CF912D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FFAFD9A5-E083-F56C-95A9-699946E36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0309838"/>
              </p:ext>
            </p:extLst>
          </p:nvPr>
        </p:nvGraphicFramePr>
        <p:xfrm>
          <a:off x="124917" y="1098674"/>
          <a:ext cx="11942166" cy="6001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phique 9" descr="Bulle de discussion contour">
            <a:extLst>
              <a:ext uri="{FF2B5EF4-FFF2-40B4-BE49-F238E27FC236}">
                <a16:creationId xmlns:a16="http://schemas.microsoft.com/office/drawing/2014/main" id="{04ED8F8C-FBF5-A010-02A7-30C3285F69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-103905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7965277-9080-D34B-DB9A-E95E74760F17}"/>
              </a:ext>
            </a:extLst>
          </p:cNvPr>
          <p:cNvSpPr txBox="1"/>
          <p:nvPr/>
        </p:nvSpPr>
        <p:spPr>
          <a:xfrm>
            <a:off x="4374977" y="591234"/>
            <a:ext cx="344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2. NLP: Pipeline</a:t>
            </a:r>
          </a:p>
        </p:txBody>
      </p:sp>
    </p:spTree>
    <p:extLst>
      <p:ext uri="{BB962C8B-B14F-4D97-AF65-F5344CB8AC3E}">
        <p14:creationId xmlns:p14="http://schemas.microsoft.com/office/powerpoint/2010/main" val="56889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E3C51-23E3-85DA-A08B-9CA3DB30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2F95F-19AA-3C96-7DA8-870D4D49B6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7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DBF8865F-91E8-E75D-B39E-8882099DE099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EF8529-B161-334D-63C6-6FDDD597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12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E5BC36-BCC5-5241-1A5B-F5FC3FDC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7" name="Graphique 16" descr="Bulle de discussion contour">
            <a:extLst>
              <a:ext uri="{FF2B5EF4-FFF2-40B4-BE49-F238E27FC236}">
                <a16:creationId xmlns:a16="http://schemas.microsoft.com/office/drawing/2014/main" id="{4ADD2A70-F925-87B7-1985-A82A903D3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-103905"/>
            <a:ext cx="914400" cy="9144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0DCEFCD-6C0D-01F4-C44F-1AA5B2D2DB40}"/>
              </a:ext>
            </a:extLst>
          </p:cNvPr>
          <p:cNvSpPr txBox="1"/>
          <p:nvPr/>
        </p:nvSpPr>
        <p:spPr>
          <a:xfrm>
            <a:off x="3742525" y="509509"/>
            <a:ext cx="508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2. NLP: Comparaisons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21151AE-84B5-E523-2BB9-933CD0A7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63" y="1155840"/>
            <a:ext cx="11089687" cy="51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3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12714-D709-E881-1E8E-F519EE124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724DD1-8CFA-4831-3819-31435D8B99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7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D705996-D3EB-8C6E-4FC8-215FEA272D45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7CCD1B-3607-D285-D7BB-0399E001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13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04C724-043D-EC9D-7BF0-5625B005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7" name="Graphique 16" descr="Bulle de discussion contour">
            <a:extLst>
              <a:ext uri="{FF2B5EF4-FFF2-40B4-BE49-F238E27FC236}">
                <a16:creationId xmlns:a16="http://schemas.microsoft.com/office/drawing/2014/main" id="{64B00AF0-DF02-ED68-D159-BE75E852D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-103905"/>
            <a:ext cx="914400" cy="9144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7215BDE-1E50-046A-ACD2-DE7BE1D0D35C}"/>
              </a:ext>
            </a:extLst>
          </p:cNvPr>
          <p:cNvSpPr txBox="1"/>
          <p:nvPr/>
        </p:nvSpPr>
        <p:spPr>
          <a:xfrm>
            <a:off x="3742525" y="509509"/>
            <a:ext cx="508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2. NLP: Comparaisons</a:t>
            </a:r>
          </a:p>
        </p:txBody>
      </p:sp>
      <p:pic>
        <p:nvPicPr>
          <p:cNvPr id="9" name="Image 8" descr="Une image contenant texte, capture d’écran, nombre, Parallèle&#10;&#10;Le contenu généré par l’IA peut être incorrect.">
            <a:extLst>
              <a:ext uri="{FF2B5EF4-FFF2-40B4-BE49-F238E27FC236}">
                <a16:creationId xmlns:a16="http://schemas.microsoft.com/office/drawing/2014/main" id="{7EE7E5C1-DA4D-F21E-9321-C28A865C3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72" y="1155840"/>
            <a:ext cx="6768056" cy="52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8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B8100-4A52-B696-C3FF-E65B4CCD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433BA8-8499-ABDC-2BF4-F3ED590E77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7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24769CF-0DE9-0263-C626-61EA969E2DEB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2BA8FF-2A4B-6B54-F43D-669B98CD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14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B83827-1636-80A7-1924-43B6656B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7" name="Graphique 16" descr="Bulle de discussion contour">
            <a:extLst>
              <a:ext uri="{FF2B5EF4-FFF2-40B4-BE49-F238E27FC236}">
                <a16:creationId xmlns:a16="http://schemas.microsoft.com/office/drawing/2014/main" id="{E81594A0-BAC3-85FC-6255-68C6703D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-103905"/>
            <a:ext cx="914400" cy="9144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56E4250-9066-2A56-BCE7-97D889D20CAC}"/>
              </a:ext>
            </a:extLst>
          </p:cNvPr>
          <p:cNvSpPr txBox="1"/>
          <p:nvPr/>
        </p:nvSpPr>
        <p:spPr>
          <a:xfrm>
            <a:off x="3742525" y="509509"/>
            <a:ext cx="508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2. NLP: Visualisation</a:t>
            </a:r>
          </a:p>
        </p:txBody>
      </p:sp>
      <p:pic>
        <p:nvPicPr>
          <p:cNvPr id="6" name="Image 5" descr="Une image contenant texte, capture d’écran, diagramme, carte&#10;&#10;Le contenu généré par l’IA peut être incorrect.">
            <a:extLst>
              <a:ext uri="{FF2B5EF4-FFF2-40B4-BE49-F238E27FC236}">
                <a16:creationId xmlns:a16="http://schemas.microsoft.com/office/drawing/2014/main" id="{A868ABFE-F24C-7595-15FF-EA7C58E1C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" y="1320004"/>
            <a:ext cx="11978244" cy="46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1929406E-A494-09A4-A9A1-519CBC76164A}"/>
              </a:ext>
            </a:extLst>
          </p:cNvPr>
          <p:cNvSpPr/>
          <p:nvPr/>
        </p:nvSpPr>
        <p:spPr>
          <a:xfrm>
            <a:off x="2720102" y="160020"/>
            <a:ext cx="6751796" cy="6537960"/>
          </a:xfrm>
          <a:prstGeom prst="ellipse">
            <a:avLst/>
          </a:prstGeom>
          <a:solidFill>
            <a:srgbClr val="4B4A9A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4E1520-C332-7464-E415-0E8F93713D86}"/>
              </a:ext>
            </a:extLst>
          </p:cNvPr>
          <p:cNvSpPr txBox="1"/>
          <p:nvPr/>
        </p:nvSpPr>
        <p:spPr>
          <a:xfrm>
            <a:off x="2932552" y="3123932"/>
            <a:ext cx="6271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Classification d’images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A548A0-545B-A46A-F081-80D45F80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b="1" smtClean="0"/>
              <a:t>15</a:t>
            </a:fld>
            <a:endParaRPr lang="fr-FR" b="1" dirty="0"/>
          </a:p>
        </p:txBody>
      </p:sp>
      <p:pic>
        <p:nvPicPr>
          <p:cNvPr id="9" name="Graphique 8" descr="Photos Polaroid contour">
            <a:extLst>
              <a:ext uri="{FF2B5EF4-FFF2-40B4-BE49-F238E27FC236}">
                <a16:creationId xmlns:a16="http://schemas.microsoft.com/office/drawing/2014/main" id="{531E6E64-4BFE-514F-1154-556C3FBC3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5126" y="1073560"/>
            <a:ext cx="2106328" cy="2106328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71BB1CE-D20B-1A11-AD5A-BE932DFF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</p:spTree>
    <p:extLst>
      <p:ext uri="{BB962C8B-B14F-4D97-AF65-F5344CB8AC3E}">
        <p14:creationId xmlns:p14="http://schemas.microsoft.com/office/powerpoint/2010/main" val="251174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D52241-F079-38FE-79E0-75EE24BFFC76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B4A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F8959DE-B544-15C8-0071-DA85B6B45612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3829EC-1900-26AF-0982-C56D1B7E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16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0DB740-FD14-B431-10A2-9B7A524A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A393D00-39F0-187B-2DBB-9F820B899086}"/>
              </a:ext>
            </a:extLst>
          </p:cNvPr>
          <p:cNvSpPr txBox="1"/>
          <p:nvPr/>
        </p:nvSpPr>
        <p:spPr>
          <a:xfrm>
            <a:off x="1600211" y="825477"/>
            <a:ext cx="899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Classification images: Prétraitement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AC7D497-AAE1-4D6C-9877-8E18D44CB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3379929"/>
              </p:ext>
            </p:extLst>
          </p:nvPr>
        </p:nvGraphicFramePr>
        <p:xfrm>
          <a:off x="124916" y="719666"/>
          <a:ext cx="11942166" cy="6001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phique 11" descr="Photos Polaroid contour">
            <a:extLst>
              <a:ext uri="{FF2B5EF4-FFF2-40B4-BE49-F238E27FC236}">
                <a16:creationId xmlns:a16="http://schemas.microsoft.com/office/drawing/2014/main" id="{78788F76-F759-E521-BEF8-0A2124317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64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2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D52241-F079-38FE-79E0-75EE24BFFC76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B4A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F8959DE-B544-15C8-0071-DA85B6B45612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3829EC-1900-26AF-0982-C56D1B7E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17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0DB740-FD14-B431-10A2-9B7A524A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Turquoise, accessoire, art&#10;&#10;Le contenu généré par l’IA peut être incorrect.">
            <a:extLst>
              <a:ext uri="{FF2B5EF4-FFF2-40B4-BE49-F238E27FC236}">
                <a16:creationId xmlns:a16="http://schemas.microsoft.com/office/drawing/2014/main" id="{5A79E598-93E9-EBCA-BD49-CE1D314BF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838" y="1950372"/>
            <a:ext cx="3557023" cy="3739903"/>
          </a:xfrm>
          <a:prstGeom prst="rect">
            <a:avLst/>
          </a:prstGeom>
        </p:spPr>
      </p:pic>
      <p:pic>
        <p:nvPicPr>
          <p:cNvPr id="11" name="Image 10" descr="Une image contenant Appareils électroniques, Appareil électronique, gadget, Contrôleur de jeu&#10;&#10;Le contenu généré par l’IA peut être incorrect.">
            <a:extLst>
              <a:ext uri="{FF2B5EF4-FFF2-40B4-BE49-F238E27FC236}">
                <a16:creationId xmlns:a16="http://schemas.microsoft.com/office/drawing/2014/main" id="{8AA31669-6F3B-6695-4912-BA8A52FF3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40" y="1950372"/>
            <a:ext cx="3557023" cy="3739903"/>
          </a:xfrm>
          <a:prstGeom prst="rect">
            <a:avLst/>
          </a:prstGeom>
        </p:spPr>
      </p:pic>
      <p:pic>
        <p:nvPicPr>
          <p:cNvPr id="12" name="Graphique 11" descr="Photos Polaroid contour">
            <a:extLst>
              <a:ext uri="{FF2B5EF4-FFF2-40B4-BE49-F238E27FC236}">
                <a16:creationId xmlns:a16="http://schemas.microsoft.com/office/drawing/2014/main" id="{7A441A87-2150-FBE9-800D-6F10BCF0B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6466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608E68F-AF29-2CE7-AC42-1AB0E6AF0B76}"/>
              </a:ext>
            </a:extLst>
          </p:cNvPr>
          <p:cNvSpPr txBox="1"/>
          <p:nvPr/>
        </p:nvSpPr>
        <p:spPr>
          <a:xfrm>
            <a:off x="1600211" y="825477"/>
            <a:ext cx="899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Classification images: SIFT</a:t>
            </a:r>
          </a:p>
        </p:txBody>
      </p:sp>
    </p:spTree>
    <p:extLst>
      <p:ext uri="{BB962C8B-B14F-4D97-AF65-F5344CB8AC3E}">
        <p14:creationId xmlns:p14="http://schemas.microsoft.com/office/powerpoint/2010/main" val="362385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81EEF-F0B2-AD37-D2AE-A45FF6081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375EF6-ECB7-063F-998F-5700253EAE2D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B4A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BC4A356-9160-8AA9-4F8F-5F4E85443C47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C1CFE5-2878-425E-3633-42ECCBC3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18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ECA752-1839-D43E-10A8-B5CA25BD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3DFF733-7DC8-BC5D-FA38-D4E2BA3DC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53" y="1621556"/>
            <a:ext cx="7449196" cy="4598268"/>
          </a:xfrm>
          <a:prstGeom prst="rect">
            <a:avLst/>
          </a:prstGeom>
        </p:spPr>
      </p:pic>
      <p:pic>
        <p:nvPicPr>
          <p:cNvPr id="12" name="Graphique 11" descr="Photos Polaroid contour">
            <a:extLst>
              <a:ext uri="{FF2B5EF4-FFF2-40B4-BE49-F238E27FC236}">
                <a16:creationId xmlns:a16="http://schemas.microsoft.com/office/drawing/2014/main" id="{2DFE407D-4DCD-A035-2E13-7839EBB09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6466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2807E84-5651-D29A-8646-3E5A5461F4AF}"/>
              </a:ext>
            </a:extLst>
          </p:cNvPr>
          <p:cNvSpPr txBox="1"/>
          <p:nvPr/>
        </p:nvSpPr>
        <p:spPr>
          <a:xfrm>
            <a:off x="1600211" y="825477"/>
            <a:ext cx="899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Classification images: CNN Custom</a:t>
            </a:r>
          </a:p>
        </p:txBody>
      </p:sp>
    </p:spTree>
    <p:extLst>
      <p:ext uri="{BB962C8B-B14F-4D97-AF65-F5344CB8AC3E}">
        <p14:creationId xmlns:p14="http://schemas.microsoft.com/office/powerpoint/2010/main" val="268440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24D31-D61C-1235-EA50-7BAF6A062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7763DB-5DDE-600D-718D-44092651442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B4A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EA2107A-E39E-61C8-800B-980738ECC4A2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35DEA9-2FE7-237A-19DC-68435C61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19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443836-C283-C59C-F82F-72E7A5D8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ligne, diagramme, Tracé, nombre&#10;&#10;Le contenu généré par l’IA peut être incorrect.">
            <a:extLst>
              <a:ext uri="{FF2B5EF4-FFF2-40B4-BE49-F238E27FC236}">
                <a16:creationId xmlns:a16="http://schemas.microsoft.com/office/drawing/2014/main" id="{206C0C20-036A-690D-520D-15C893390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" y="2269629"/>
            <a:ext cx="11672546" cy="3828673"/>
          </a:xfrm>
          <a:prstGeom prst="rect">
            <a:avLst/>
          </a:prstGeom>
        </p:spPr>
      </p:pic>
      <p:pic>
        <p:nvPicPr>
          <p:cNvPr id="12" name="Graphique 11" descr="Photos Polaroid contour">
            <a:extLst>
              <a:ext uri="{FF2B5EF4-FFF2-40B4-BE49-F238E27FC236}">
                <a16:creationId xmlns:a16="http://schemas.microsoft.com/office/drawing/2014/main" id="{3263F048-421B-311B-77CA-C91F4E318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6466"/>
            <a:ext cx="914400" cy="9144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0871992-9CEA-D886-E503-CDBFC185C72F}"/>
              </a:ext>
            </a:extLst>
          </p:cNvPr>
          <p:cNvSpPr txBox="1"/>
          <p:nvPr/>
        </p:nvSpPr>
        <p:spPr>
          <a:xfrm>
            <a:off x="1600211" y="825477"/>
            <a:ext cx="899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Classification images: Eval CNN Custom</a:t>
            </a:r>
          </a:p>
        </p:txBody>
      </p:sp>
    </p:spTree>
    <p:extLst>
      <p:ext uri="{BB962C8B-B14F-4D97-AF65-F5344CB8AC3E}">
        <p14:creationId xmlns:p14="http://schemas.microsoft.com/office/powerpoint/2010/main" val="320542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1929406E-A494-09A4-A9A1-519CBC76164A}"/>
              </a:ext>
            </a:extLst>
          </p:cNvPr>
          <p:cNvSpPr/>
          <p:nvPr/>
        </p:nvSpPr>
        <p:spPr>
          <a:xfrm>
            <a:off x="2720102" y="160020"/>
            <a:ext cx="6804000" cy="6537960"/>
          </a:xfrm>
          <a:prstGeom prst="ellipse">
            <a:avLst/>
          </a:prstGeom>
          <a:solidFill>
            <a:srgbClr val="4A999A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4E1520-C332-7464-E415-0E8F93713D86}"/>
              </a:ext>
            </a:extLst>
          </p:cNvPr>
          <p:cNvSpPr txBox="1"/>
          <p:nvPr/>
        </p:nvSpPr>
        <p:spPr>
          <a:xfrm>
            <a:off x="3154296" y="3261125"/>
            <a:ext cx="5883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Contexte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A548A0-545B-A46A-F081-80D45F80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b="1" smtClean="0"/>
              <a:t>2</a:t>
            </a:fld>
            <a:endParaRPr lang="fr-FR" b="1" dirty="0"/>
          </a:p>
        </p:txBody>
      </p:sp>
      <p:pic>
        <p:nvPicPr>
          <p:cNvPr id="8" name="Graphique 7" descr="Loupe avec un remplissage uni">
            <a:extLst>
              <a:ext uri="{FF2B5EF4-FFF2-40B4-BE49-F238E27FC236}">
                <a16:creationId xmlns:a16="http://schemas.microsoft.com/office/drawing/2014/main" id="{89C1592D-86CB-AAE5-1067-810360952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8941" y="1030317"/>
            <a:ext cx="1894115" cy="1894115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F6458D5-CB9B-BC30-CD37-E38019E4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</p:spTree>
    <p:extLst>
      <p:ext uri="{BB962C8B-B14F-4D97-AF65-F5344CB8AC3E}">
        <p14:creationId xmlns:p14="http://schemas.microsoft.com/office/powerpoint/2010/main" val="3847347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F5CBF-2749-C285-E1A2-0B89C5FB3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73A6A03-53FE-5D05-D39B-5DD25944664D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B4A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E56850D-7800-15C2-AF21-E77A3B2B47EA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0DD45E-1443-3AE1-FBDC-28ED55D1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20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3675E1-078D-64D9-F3F9-475D3B10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2" name="Image 11" descr="Une image contenant texte, capture d’écran, diagramme, carré&#10;&#10;Le contenu généré par l’IA peut être incorrect.">
            <a:extLst>
              <a:ext uri="{FF2B5EF4-FFF2-40B4-BE49-F238E27FC236}">
                <a16:creationId xmlns:a16="http://schemas.microsoft.com/office/drawing/2014/main" id="{6802A9CA-5284-A146-D49F-F8044975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95" y="1619678"/>
            <a:ext cx="6005137" cy="4736672"/>
          </a:xfrm>
          <a:prstGeom prst="rect">
            <a:avLst/>
          </a:prstGeom>
        </p:spPr>
      </p:pic>
      <p:pic>
        <p:nvPicPr>
          <p:cNvPr id="3" name="Graphique 2" descr="Photos Polaroid contour">
            <a:extLst>
              <a:ext uri="{FF2B5EF4-FFF2-40B4-BE49-F238E27FC236}">
                <a16:creationId xmlns:a16="http://schemas.microsoft.com/office/drawing/2014/main" id="{5F9DDB00-FCDD-A9BB-3325-E14C35249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6466"/>
            <a:ext cx="914400" cy="91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D357C3E-999F-2907-DAC3-907303857B37}"/>
              </a:ext>
            </a:extLst>
          </p:cNvPr>
          <p:cNvSpPr txBox="1"/>
          <p:nvPr/>
        </p:nvSpPr>
        <p:spPr>
          <a:xfrm>
            <a:off x="1600211" y="825477"/>
            <a:ext cx="899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Classification images: Eval CNN Custom</a:t>
            </a:r>
          </a:p>
        </p:txBody>
      </p:sp>
    </p:spTree>
    <p:extLst>
      <p:ext uri="{BB962C8B-B14F-4D97-AF65-F5344CB8AC3E}">
        <p14:creationId xmlns:p14="http://schemas.microsoft.com/office/powerpoint/2010/main" val="424411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5A33B-691F-3455-5001-5CEA6D98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4FC277-5C8A-EFD5-FABF-462E9F990604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B4A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AAEB328-11DF-8935-CFB7-919E0CCABF74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6D687D-AE79-C63D-D2C2-69D17451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21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46D4B-C49E-D7FD-5CBE-7E78E1DC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Graphique 9" descr="Photos Polaroid contour">
            <a:extLst>
              <a:ext uri="{FF2B5EF4-FFF2-40B4-BE49-F238E27FC236}">
                <a16:creationId xmlns:a16="http://schemas.microsoft.com/office/drawing/2014/main" id="{C02ADBE1-240E-F769-37AD-42FE16F3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6466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8F7A746-02BB-F178-E96B-96229FB82943}"/>
              </a:ext>
            </a:extLst>
          </p:cNvPr>
          <p:cNvSpPr txBox="1"/>
          <p:nvPr/>
        </p:nvSpPr>
        <p:spPr>
          <a:xfrm>
            <a:off x="1600211" y="825477"/>
            <a:ext cx="899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Comparaison des performances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BE8E6A5-7918-594C-DE2E-42958B92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647" y="1671705"/>
            <a:ext cx="9488703" cy="46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7F0D5-7D0A-9CFF-CDC0-1D4FC678A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FCDD48-7550-E922-2890-65AB54EFB67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B4A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F48F367-687D-0E94-EB72-6445708C85D8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E4E77A-BA6E-B5C5-2171-5114BDBA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22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CF0892-D540-D3DF-7D7A-37C36834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F93EC727-2DF0-301A-C675-762AA9140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12" y="1950272"/>
            <a:ext cx="10872238" cy="3566167"/>
          </a:xfrm>
          <a:prstGeom prst="rect">
            <a:avLst/>
          </a:prstGeom>
        </p:spPr>
      </p:pic>
      <p:pic>
        <p:nvPicPr>
          <p:cNvPr id="10" name="Graphique 9" descr="Photos Polaroid contour">
            <a:extLst>
              <a:ext uri="{FF2B5EF4-FFF2-40B4-BE49-F238E27FC236}">
                <a16:creationId xmlns:a16="http://schemas.microsoft.com/office/drawing/2014/main" id="{2ABF44F5-3521-77AF-5ECA-5030C9708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6466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9E0E557-5813-CF71-32CE-9A0BD7900DE4}"/>
              </a:ext>
            </a:extLst>
          </p:cNvPr>
          <p:cNvSpPr txBox="1"/>
          <p:nvPr/>
        </p:nvSpPr>
        <p:spPr>
          <a:xfrm>
            <a:off x="1600211" y="825477"/>
            <a:ext cx="899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Classification images: </a:t>
            </a:r>
            <a:r>
              <a:rPr lang="fr-FR" sz="36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MobileNet</a:t>
            </a:r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V2</a:t>
            </a:r>
          </a:p>
        </p:txBody>
      </p:sp>
    </p:spTree>
    <p:extLst>
      <p:ext uri="{BB962C8B-B14F-4D97-AF65-F5344CB8AC3E}">
        <p14:creationId xmlns:p14="http://schemas.microsoft.com/office/powerpoint/2010/main" val="357497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EC56F-9E04-B3D1-E3B8-56B4389AC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C3C2CF-E42E-B00E-90C7-B9C882BAEF7E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B4A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4590A32-FECC-6979-DE61-DBD08EA5FA3B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4C528-806B-87F4-3C72-9E3F2F65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23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8D81F4-8A75-405E-0164-81DA555C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texte, capture d’écran, diagramme, Parallèle&#10;&#10;Le contenu généré par l’IA peut être incorrect.">
            <a:extLst>
              <a:ext uri="{FF2B5EF4-FFF2-40B4-BE49-F238E27FC236}">
                <a16:creationId xmlns:a16="http://schemas.microsoft.com/office/drawing/2014/main" id="{7707812C-D981-9612-F7EB-4B0F4F836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69" y="1509931"/>
            <a:ext cx="6370304" cy="4945368"/>
          </a:xfrm>
          <a:prstGeom prst="rect">
            <a:avLst/>
          </a:prstGeom>
        </p:spPr>
      </p:pic>
      <p:pic>
        <p:nvPicPr>
          <p:cNvPr id="10" name="Graphique 9" descr="Photos Polaroid contour">
            <a:extLst>
              <a:ext uri="{FF2B5EF4-FFF2-40B4-BE49-F238E27FC236}">
                <a16:creationId xmlns:a16="http://schemas.microsoft.com/office/drawing/2014/main" id="{BA6099C6-F79A-FA87-6E4D-1160109CA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6466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2E2D788-D1E7-945D-0396-8DE77A2EE9F0}"/>
              </a:ext>
            </a:extLst>
          </p:cNvPr>
          <p:cNvSpPr txBox="1"/>
          <p:nvPr/>
        </p:nvSpPr>
        <p:spPr>
          <a:xfrm>
            <a:off x="1600211" y="825477"/>
            <a:ext cx="899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Classification images: </a:t>
            </a:r>
            <a:r>
              <a:rPr lang="fr-FR" sz="36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MobileNet</a:t>
            </a:r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V2</a:t>
            </a:r>
          </a:p>
        </p:txBody>
      </p:sp>
    </p:spTree>
    <p:extLst>
      <p:ext uri="{BB962C8B-B14F-4D97-AF65-F5344CB8AC3E}">
        <p14:creationId xmlns:p14="http://schemas.microsoft.com/office/powerpoint/2010/main" val="60884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1929406E-A494-09A4-A9A1-519CBC76164A}"/>
              </a:ext>
            </a:extLst>
          </p:cNvPr>
          <p:cNvSpPr/>
          <p:nvPr/>
        </p:nvSpPr>
        <p:spPr>
          <a:xfrm>
            <a:off x="2720102" y="160020"/>
            <a:ext cx="6751796" cy="6537960"/>
          </a:xfrm>
          <a:prstGeom prst="ellipse">
            <a:avLst/>
          </a:prstGeom>
          <a:solidFill>
            <a:srgbClr val="999A4A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4E1520-C332-7464-E415-0E8F93713D86}"/>
              </a:ext>
            </a:extLst>
          </p:cNvPr>
          <p:cNvSpPr txBox="1"/>
          <p:nvPr/>
        </p:nvSpPr>
        <p:spPr>
          <a:xfrm>
            <a:off x="2829645" y="3429000"/>
            <a:ext cx="6532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4. API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A548A0-545B-A46A-F081-80D45F80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b="1" smtClean="0"/>
              <a:t>24</a:t>
            </a:fld>
            <a:endParaRPr lang="fr-FR" b="1" dirty="0"/>
          </a:p>
        </p:txBody>
      </p:sp>
      <p:pic>
        <p:nvPicPr>
          <p:cNvPr id="9" name="Graphique 8" descr="Monde contour">
            <a:extLst>
              <a:ext uri="{FF2B5EF4-FFF2-40B4-BE49-F238E27FC236}">
                <a16:creationId xmlns:a16="http://schemas.microsoft.com/office/drawing/2014/main" id="{6055D2E7-5288-DAA4-FE84-1D296DE69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700" y="914400"/>
            <a:ext cx="2108200" cy="21082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C12C9F6-CC8C-DE41-2207-E87EF3F55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</p:spTree>
    <p:extLst>
      <p:ext uri="{BB962C8B-B14F-4D97-AF65-F5344CB8AC3E}">
        <p14:creationId xmlns:p14="http://schemas.microsoft.com/office/powerpoint/2010/main" val="3655580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AE9E9-80A2-69D1-D0CB-0A9E8BD7C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0106F1-5417-9CBE-2C6E-7D72B9B5BB45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99A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8E81F4F-0843-8B90-883C-C43F73C8F1F2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E263DF-1EA5-D574-471F-65DC58D9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25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D74AA6-4EB8-8F6A-900C-09CE32B05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983EC2-7DA2-6982-A114-46A778715AB5}"/>
              </a:ext>
            </a:extLst>
          </p:cNvPr>
          <p:cNvSpPr txBox="1"/>
          <p:nvPr/>
        </p:nvSpPr>
        <p:spPr>
          <a:xfrm>
            <a:off x="2530653" y="943792"/>
            <a:ext cx="713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4. API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0C21400-7712-4FEE-F142-9C86AEE0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60" y="1531931"/>
            <a:ext cx="9265077" cy="4824419"/>
          </a:xfrm>
          <a:prstGeom prst="rect">
            <a:avLst/>
          </a:prstGeom>
        </p:spPr>
      </p:pic>
      <p:pic>
        <p:nvPicPr>
          <p:cNvPr id="15" name="Graphique 14" descr="Monde contour">
            <a:extLst>
              <a:ext uri="{FF2B5EF4-FFF2-40B4-BE49-F238E27FC236}">
                <a16:creationId xmlns:a16="http://schemas.microsoft.com/office/drawing/2014/main" id="{9E6B8EEA-495E-B20F-BAFC-80784208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63500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F36D07-1802-5B1E-4D1A-7C6B1BE59BFA}"/>
              </a:ext>
            </a:extLst>
          </p:cNvPr>
          <p:cNvSpPr/>
          <p:nvPr/>
        </p:nvSpPr>
        <p:spPr>
          <a:xfrm>
            <a:off x="6841475" y="2225407"/>
            <a:ext cx="2379644" cy="308508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31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27B3D-EFD7-41A4-7F36-9F0467D9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481A8F-165D-89A4-AD97-19D8A67D8794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99A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813D197-AC9E-F90A-B6FE-0DEEF677C2A7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6C23F8-DF5B-5D2F-A9CE-920EAF65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26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DADD6B-4B5D-61FF-8FB8-1F07514A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8A8F67-B6BF-EAEB-B8E3-55CB94B24910}"/>
              </a:ext>
            </a:extLst>
          </p:cNvPr>
          <p:cNvSpPr txBox="1"/>
          <p:nvPr/>
        </p:nvSpPr>
        <p:spPr>
          <a:xfrm>
            <a:off x="2530653" y="943792"/>
            <a:ext cx="713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4. API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CDE31F-0B7D-5E25-94AD-0627B62D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4" y="2389035"/>
            <a:ext cx="12063663" cy="3084214"/>
          </a:xfrm>
          <a:prstGeom prst="rect">
            <a:avLst/>
          </a:prstGeom>
        </p:spPr>
      </p:pic>
      <p:pic>
        <p:nvPicPr>
          <p:cNvPr id="10" name="Graphique 9" descr="Monde contour">
            <a:extLst>
              <a:ext uri="{FF2B5EF4-FFF2-40B4-BE49-F238E27FC236}">
                <a16:creationId xmlns:a16="http://schemas.microsoft.com/office/drawing/2014/main" id="{A910AD1E-33D4-8168-5A18-EA9A6ED67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63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C80423-1088-92D3-17FA-F22E45CD0A0C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9A4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34615FA0-E28B-C793-6867-8645F137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27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6" name="Espace réservé du pied de page 25">
            <a:extLst>
              <a:ext uri="{FF2B5EF4-FFF2-40B4-BE49-F238E27FC236}">
                <a16:creationId xmlns:a16="http://schemas.microsoft.com/office/drawing/2014/main" id="{6207D592-8FC8-7B46-16EF-CC8C1BD2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0A72C98A-8E1B-8901-532D-078463C552C6}"/>
              </a:ext>
            </a:extLst>
          </p:cNvPr>
          <p:cNvSpPr/>
          <p:nvPr/>
        </p:nvSpPr>
        <p:spPr>
          <a:xfrm>
            <a:off x="2981920" y="2341418"/>
            <a:ext cx="6241472" cy="2175163"/>
          </a:xfrm>
          <a:prstGeom prst="wedgeRoundRectCallout">
            <a:avLst>
              <a:gd name="adj1" fmla="val -39676"/>
              <a:gd name="adj2" fmla="val -14843"/>
              <a:gd name="adj3" fmla="val 16667"/>
            </a:avLst>
          </a:prstGeom>
          <a:solidFill>
            <a:srgbClr val="4A9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61807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02150D-70B8-7B5B-89DE-42DE4744AF4A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99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F8959DE-B544-15C8-0071-DA85B6B45612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3DFE0CF-F9F3-E85F-0EBB-A93E05F025B0}"/>
              </a:ext>
            </a:extLst>
          </p:cNvPr>
          <p:cNvSpPr txBox="1"/>
          <p:nvPr/>
        </p:nvSpPr>
        <p:spPr>
          <a:xfrm>
            <a:off x="3393211" y="702926"/>
            <a:ext cx="540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1. Contexte : </a:t>
            </a:r>
            <a:r>
              <a:rPr lang="fr-FR" sz="3600" dirty="0" err="1"/>
              <a:t>dataset</a:t>
            </a:r>
            <a:endParaRPr lang="fr-FR" sz="36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3829EC-1900-26AF-0982-C56D1B7E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3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A7A710D-04A8-3A4E-76E0-AE872294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Graphique 3" descr="Loupe avec un remplissage uni">
            <a:extLst>
              <a:ext uri="{FF2B5EF4-FFF2-40B4-BE49-F238E27FC236}">
                <a16:creationId xmlns:a16="http://schemas.microsoft.com/office/drawing/2014/main" id="{45E800E1-A744-90D6-3E9F-7170B10AB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721" y="-37976"/>
            <a:ext cx="908959" cy="9089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E2891AC-51DA-B567-BFD6-105873115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566" y="1349257"/>
            <a:ext cx="5671784" cy="49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5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220B1-6100-1E94-D593-4689051AB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738AD7-8BDA-DC80-65FB-732EC8887A3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99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ECD225-649A-566E-69F9-B1ED4A78C669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EE520EC-75DE-29EB-B42B-7D027BB932DE}"/>
              </a:ext>
            </a:extLst>
          </p:cNvPr>
          <p:cNvSpPr txBox="1"/>
          <p:nvPr/>
        </p:nvSpPr>
        <p:spPr>
          <a:xfrm>
            <a:off x="2641864" y="822674"/>
            <a:ext cx="690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1. Contexte : </a:t>
            </a:r>
            <a:r>
              <a:rPr lang="fr-FR" sz="3600" dirty="0" err="1"/>
              <a:t>datasets</a:t>
            </a:r>
            <a:endParaRPr lang="fr-FR" sz="36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9996BB-34EC-D7C1-688C-BB108BD9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4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C438D303-B24F-264F-8FC0-2CB88F22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Graphique 3" descr="Loupe avec un remplissage uni">
            <a:extLst>
              <a:ext uri="{FF2B5EF4-FFF2-40B4-BE49-F238E27FC236}">
                <a16:creationId xmlns:a16="http://schemas.microsoft.com/office/drawing/2014/main" id="{35CBB4F0-C9FC-3355-EF08-A769951CA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721" y="-37976"/>
            <a:ext cx="908959" cy="9089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3A47968-731E-7112-A20A-CE9647D20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93" y="2133541"/>
            <a:ext cx="4656542" cy="2782645"/>
          </a:xfrm>
          <a:prstGeom prst="rect">
            <a:avLst/>
          </a:prstGeom>
        </p:spPr>
      </p:pic>
      <p:pic>
        <p:nvPicPr>
          <p:cNvPr id="14" name="Image 13" descr="Une image contenant regarder, mug, tasse de café&#10;&#10;Le contenu généré par l’IA peut être incorrect.">
            <a:extLst>
              <a:ext uri="{FF2B5EF4-FFF2-40B4-BE49-F238E27FC236}">
                <a16:creationId xmlns:a16="http://schemas.microsoft.com/office/drawing/2014/main" id="{321BC833-8DCF-C6BB-4C08-3611938D5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45" y="2133540"/>
            <a:ext cx="6966044" cy="27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532E18-3E21-ABFA-2EC4-5C6914BCA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654B3D-1EA1-403E-5A94-4A946574558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99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93ED7E1-6CC3-1794-4EEE-2AC2BBA1E542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3F4EC44-9CE1-96C0-874E-BA76D9F6839C}"/>
              </a:ext>
            </a:extLst>
          </p:cNvPr>
          <p:cNvSpPr txBox="1"/>
          <p:nvPr/>
        </p:nvSpPr>
        <p:spPr>
          <a:xfrm>
            <a:off x="2641864" y="822674"/>
            <a:ext cx="690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1. Contexte : description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6DCFAC-6423-6B65-4E68-510A1EDD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5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9E05D3D2-B85E-251F-AF46-68A59037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Graphique 3" descr="Loupe avec un remplissage uni">
            <a:extLst>
              <a:ext uri="{FF2B5EF4-FFF2-40B4-BE49-F238E27FC236}">
                <a16:creationId xmlns:a16="http://schemas.microsoft.com/office/drawing/2014/main" id="{E08D6AB8-02C4-6709-5F06-CC2B91613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721" y="-37976"/>
            <a:ext cx="908959" cy="9089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F87963-F1D0-A17E-0CFF-EB229DA18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8" y="2971404"/>
            <a:ext cx="12031656" cy="14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0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80C2C-213A-F820-E078-95763BAE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20F6C5-053A-837D-D0E9-5E05742A96D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99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A1FA6EA-ED8C-4321-A86A-BECE2C34AB09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3C7D9E5-54AD-CBBE-9DBE-DB0FCEAF6147}"/>
              </a:ext>
            </a:extLst>
          </p:cNvPr>
          <p:cNvSpPr txBox="1"/>
          <p:nvPr/>
        </p:nvSpPr>
        <p:spPr>
          <a:xfrm>
            <a:off x="2641864" y="822674"/>
            <a:ext cx="73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1. Contexte : Fréquence des mots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B5799C-9875-9E8F-95ED-4ABCB300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6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878F312C-48D7-AD3C-7606-CEBA6212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Graphique 3" descr="Loupe avec un remplissage uni">
            <a:extLst>
              <a:ext uri="{FF2B5EF4-FFF2-40B4-BE49-F238E27FC236}">
                <a16:creationId xmlns:a16="http://schemas.microsoft.com/office/drawing/2014/main" id="{779BC4E3-FA7B-36C0-BFD6-E16E29E83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721" y="-37976"/>
            <a:ext cx="908959" cy="908959"/>
          </a:xfrm>
          <a:prstGeom prst="rect">
            <a:avLst/>
          </a:prstGeom>
        </p:spPr>
      </p:pic>
      <p:pic>
        <p:nvPicPr>
          <p:cNvPr id="6" name="Image 5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E08D0995-555B-7A68-26F9-7D33C27A7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49" y="1370875"/>
            <a:ext cx="9850334" cy="49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1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B80C9-CFA7-926F-1C93-A87462F3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A7CBBB-1714-131D-267D-0CD50C60596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99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EE8DA06-FC98-B9A8-C1F2-CD63E1071DDC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A29F5B-FFC2-E98A-0B31-1AC1A74F6466}"/>
              </a:ext>
            </a:extLst>
          </p:cNvPr>
          <p:cNvSpPr txBox="1"/>
          <p:nvPr/>
        </p:nvSpPr>
        <p:spPr>
          <a:xfrm>
            <a:off x="2641864" y="822674"/>
            <a:ext cx="690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1. Contexte: RGPD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767305-0668-FD6B-D510-DDFFA287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7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7B8C0F1A-B47C-3DB4-90B0-1DE8A8AF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Graphique 3" descr="Loupe avec un remplissage uni">
            <a:extLst>
              <a:ext uri="{FF2B5EF4-FFF2-40B4-BE49-F238E27FC236}">
                <a16:creationId xmlns:a16="http://schemas.microsoft.com/office/drawing/2014/main" id="{4BD504D4-8FA4-7BE7-CE0E-16749C75C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721" y="-37976"/>
            <a:ext cx="908959" cy="908959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9EA607CE-5A4F-9BFE-6D1A-B902C61AC2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220265"/>
              </p:ext>
            </p:extLst>
          </p:nvPr>
        </p:nvGraphicFramePr>
        <p:xfrm>
          <a:off x="2356698" y="1235586"/>
          <a:ext cx="7852229" cy="5267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72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1929406E-A494-09A4-A9A1-519CBC76164A}"/>
              </a:ext>
            </a:extLst>
          </p:cNvPr>
          <p:cNvSpPr/>
          <p:nvPr/>
        </p:nvSpPr>
        <p:spPr>
          <a:xfrm>
            <a:off x="2720102" y="160020"/>
            <a:ext cx="6751796" cy="6537960"/>
          </a:xfrm>
          <a:prstGeom prst="ellipse">
            <a:avLst/>
          </a:prstGeom>
          <a:solidFill>
            <a:srgbClr val="4A719A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4E1520-C332-7464-E415-0E8F93713D86}"/>
              </a:ext>
            </a:extLst>
          </p:cNvPr>
          <p:cNvSpPr txBox="1"/>
          <p:nvPr/>
        </p:nvSpPr>
        <p:spPr>
          <a:xfrm>
            <a:off x="4744773" y="3335023"/>
            <a:ext cx="2702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NLP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A548A0-545B-A46A-F081-80D45F80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CDAC6-4D5F-45F9-9B3D-9BC1971914BE}" type="slidenum">
              <a:rPr lang="fr-FR" b="1" smtClean="0"/>
              <a:t>8</a:t>
            </a:fld>
            <a:endParaRPr lang="fr-FR" b="1" dirty="0"/>
          </a:p>
        </p:txBody>
      </p:sp>
      <p:pic>
        <p:nvPicPr>
          <p:cNvPr id="10" name="Graphique 9" descr="Bulle de discussion contour">
            <a:extLst>
              <a:ext uri="{FF2B5EF4-FFF2-40B4-BE49-F238E27FC236}">
                <a16:creationId xmlns:a16="http://schemas.microsoft.com/office/drawing/2014/main" id="{2AC0F227-7D62-EF9A-A79F-9695065CA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0478" y="1297960"/>
            <a:ext cx="2131040" cy="213104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354F48B-200B-13F8-AABE-411B02D4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Herbet_Thomas_6_presentation_102025</a:t>
            </a:r>
          </a:p>
        </p:txBody>
      </p:sp>
    </p:spTree>
    <p:extLst>
      <p:ext uri="{BB962C8B-B14F-4D97-AF65-F5344CB8AC3E}">
        <p14:creationId xmlns:p14="http://schemas.microsoft.com/office/powerpoint/2010/main" val="152434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0BA8D7-D484-313E-AFBB-C70647FEB3E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A71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F8959DE-B544-15C8-0071-DA85B6B45612}"/>
              </a:ext>
            </a:extLst>
          </p:cNvPr>
          <p:cNvSpPr/>
          <p:nvPr/>
        </p:nvSpPr>
        <p:spPr>
          <a:xfrm>
            <a:off x="-1002890" y="-3775588"/>
            <a:ext cx="14571406" cy="14600904"/>
          </a:xfrm>
          <a:prstGeom prst="ellipse">
            <a:avLst/>
          </a:prstGeom>
          <a:noFill/>
          <a:ln w="127000"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3829EC-1900-26AF-0982-C56D1B7E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356350"/>
            <a:ext cx="2743200" cy="365125"/>
          </a:xfrm>
        </p:spPr>
        <p:txBody>
          <a:bodyPr/>
          <a:lstStyle/>
          <a:p>
            <a:fld id="{FD3CDAC6-4D5F-45F9-9B3D-9BC1971914BE}" type="slidenum">
              <a:rPr lang="fr-FR" b="1" smtClean="0">
                <a:solidFill>
                  <a:schemeClr val="bg1"/>
                </a:solidFill>
              </a:rPr>
              <a:t>9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DD7FE1-2851-8AD4-C206-9D7F3FAC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Herbet_Thomas_6_presentation_102025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7749AC-54F7-AD18-C917-082871E69CCF}"/>
              </a:ext>
            </a:extLst>
          </p:cNvPr>
          <p:cNvSpPr txBox="1"/>
          <p:nvPr/>
        </p:nvSpPr>
        <p:spPr>
          <a:xfrm>
            <a:off x="3742525" y="509509"/>
            <a:ext cx="508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6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fr-FR" sz="3600" dirty="0"/>
              <a:t>2. NLP: Prétraitement 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8B3C1722-9F88-247D-96D1-682A2B873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838188"/>
              </p:ext>
            </p:extLst>
          </p:nvPr>
        </p:nvGraphicFramePr>
        <p:xfrm>
          <a:off x="124917" y="856191"/>
          <a:ext cx="11942166" cy="6001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Graphique 17" descr="Bulle de discussion contour">
            <a:extLst>
              <a:ext uri="{FF2B5EF4-FFF2-40B4-BE49-F238E27FC236}">
                <a16:creationId xmlns:a16="http://schemas.microsoft.com/office/drawing/2014/main" id="{B1C0652E-089D-0B86-99FB-4C81E2F469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-103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2054</Words>
  <Application>Microsoft Office PowerPoint</Application>
  <PresentationFormat>Grand écran</PresentationFormat>
  <Paragraphs>202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Segoe UI Semibold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Herbet, Thomas</dc:creator>
  <cp:lastModifiedBy>Herbet, Thomas</cp:lastModifiedBy>
  <cp:revision>89</cp:revision>
  <dcterms:created xsi:type="dcterms:W3CDTF">2024-09-05T08:36:59Z</dcterms:created>
  <dcterms:modified xsi:type="dcterms:W3CDTF">2025-10-07T16:38:04Z</dcterms:modified>
</cp:coreProperties>
</file>